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2"/>
  </p:notesMasterIdLst>
  <p:handoutMasterIdLst>
    <p:handoutMasterId r:id="rId33"/>
  </p:handoutMasterIdLst>
  <p:sldIdLst>
    <p:sldId id="283" r:id="rId9"/>
    <p:sldId id="257" r:id="rId10"/>
    <p:sldId id="290" r:id="rId11"/>
    <p:sldId id="291" r:id="rId12"/>
    <p:sldId id="292" r:id="rId13"/>
    <p:sldId id="286" r:id="rId14"/>
    <p:sldId id="293" r:id="rId15"/>
    <p:sldId id="285" r:id="rId16"/>
    <p:sldId id="294" r:id="rId17"/>
    <p:sldId id="295" r:id="rId18"/>
    <p:sldId id="296" r:id="rId19"/>
    <p:sldId id="297" r:id="rId20"/>
    <p:sldId id="289" r:id="rId21"/>
    <p:sldId id="287" r:id="rId22"/>
    <p:sldId id="284" r:id="rId23"/>
    <p:sldId id="298" r:id="rId24"/>
    <p:sldId id="299" r:id="rId25"/>
    <p:sldId id="300" r:id="rId26"/>
    <p:sldId id="301" r:id="rId27"/>
    <p:sldId id="302" r:id="rId28"/>
    <p:sldId id="303" r:id="rId29"/>
    <p:sldId id="272" r:id="rId30"/>
    <p:sldId id="281" r:id="rId3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B02"/>
    <a:srgbClr val="219797"/>
    <a:srgbClr val="6E5600"/>
    <a:srgbClr val="BA0003"/>
    <a:srgbClr val="62139E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7" autoAdjust="0"/>
    <p:restoredTop sz="94649" autoAdjust="0"/>
  </p:normalViewPr>
  <p:slideViewPr>
    <p:cSldViewPr>
      <p:cViewPr varScale="1">
        <p:scale>
          <a:sx n="70" d="100"/>
          <a:sy n="70" d="100"/>
        </p:scale>
        <p:origin x="-20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CCCF1-A3FC-4195-8122-902049387C9D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071D9-8F74-401B-BE30-2530FD55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2E123DA-50B3-449B-B8FA-70DED3553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26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32E17-414F-4BA0-B56A-5F1E04131D9E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32E17-414F-4BA0-B56A-5F1E04131D9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32E17-414F-4BA0-B56A-5F1E04131D9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24DD-1310-438F-A8F0-2EFD366CD81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44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5B7C3-9262-4186-8482-41DB610EA70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77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5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5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5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A260E-DEFF-4A1F-8475-ABBC466528FC}" type="slidenum">
              <a:rPr lang="en-US"/>
              <a:pPr/>
              <a:t>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5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6003-017B-4D9E-9D74-16911AFC9FE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5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1FC03-CAAB-4E59-95B3-E272E2653B5C}" type="slidenum">
              <a:rPr lang="en-US"/>
              <a:pPr/>
              <a:t>22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7548B-40B3-44C4-886E-37C90A4C295F}" type="slidenum">
              <a:rPr lang="en-US"/>
              <a:pPr/>
              <a:t>23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A260E-DEFF-4A1F-8475-ABBC466528FC}" type="slidenum">
              <a:rPr lang="en-US"/>
              <a:pPr/>
              <a:t>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32E17-414F-4BA0-B56A-5F1E04131D9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32E17-414F-4BA0-B56A-5F1E04131D9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ED7B-77C5-442A-8F6C-59335D3A15E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32E17-414F-4BA0-B56A-5F1E04131D9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88455-5B9A-440E-8A18-3291C631237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32E17-414F-4BA0-B56A-5F1E04131D9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E0BAF-8A51-4BB6-8C46-1564DBFDDE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6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E2E8F-9891-4C38-93A4-8C6B90118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4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9EE0-88BB-43D3-981B-92D15AB63B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7E2F-CFA3-4DCC-8DBC-742B45DAA4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8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FBF3E-8A4D-4B9D-A383-D25A72802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8049-244C-4888-8774-F1CAC70CE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0305F-F564-4C62-A342-15D133494F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9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5C8E9-E0B3-465C-8D66-43EFCBE193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2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7BD0-CDFA-4D24-B114-8B96CE4599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6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715F2-BDCC-4C18-96DF-169F73F976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96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5D79C-F44A-4566-A515-24F51A6BD1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DCF1-A624-4FD4-A40D-CACAAA9162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9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3335-CAC7-4E9D-A390-ABF17EA8A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EF5D-7A0D-4BF1-A1FC-CDBF7ED50F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2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3033F-47D7-4213-835E-1634C72665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2436-598D-443F-83A1-D8EC0E27E4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31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26237-7AA8-43EF-89E1-A81720AB91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13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B0A7D-7CFA-46E5-8AA1-BC1C54E1F8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9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31FFA-7307-4643-BE40-3D0313FAAE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EC6A7-642E-4A20-ACD4-B98802426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12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667F0-8EB0-4203-81FE-95E296F463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D396-689C-4C01-9880-2CF98B89C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C1D47-FF69-4216-922A-EC4A3290C1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00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0897F-B369-44A3-9007-A94456F219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60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FB31-F8E8-419E-9D96-F313444DD4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77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C655-0428-48E3-AF6D-751E10CF21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2A697-8FBB-4B88-B192-BB8411A15C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48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5B6B0-D961-4ECB-9333-3851B0BD1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26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E634-C69A-4C4F-A81F-221E46621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18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4DBBC-8044-486B-86E2-B731C468D5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80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6C75E-A8F2-418B-8840-33D0EFE13F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87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F9270-00A3-4882-9DC3-6A88E38DBF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9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197CE-6113-49D1-BA2F-D9FAC0BFF9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686B6-E236-4278-B1CB-73524CD716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B3D29-AFC7-4A5A-83D5-803FF0EC1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55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BE67A-CDED-4345-BC89-DD7296EC92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11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68DFA-31FA-4AA5-B4BA-2E2034507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89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4DDD5-FFBE-4AB1-A97D-9F37CCC8C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58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73496-AEDB-4D7B-800D-F13F07E464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2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60E6D-C31E-41C9-A68D-9DBF4EF809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2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EFBF9-683B-47A0-BF39-2EEF02D38D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18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786D-B504-4E0B-83C8-7FA42989FD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84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DDAFD-C0BC-4500-B8C9-09EA13AD3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1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673D7-B607-4FFC-9A1A-D435148EA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E9ACD-D4A5-4911-855E-1B3633BD05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16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416C-EE7D-43FB-B8A9-66A53C92E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69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E86B3-4C29-473A-9BDC-38714062E6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6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9F66-DA92-46D6-AEF0-BF285841A7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5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80BF-6E41-4273-BD42-E1D36FD30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72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B7C1C-B73C-4487-B9E2-160671344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79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9AE97-511D-487B-B7AB-E8B81DC689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0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9D494-878A-463F-BAFE-3D0431D496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4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8A413-764D-4AA1-877D-A355A56AD9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96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82FEA-5607-4D99-8FF4-2BBE2893F5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9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302D-D853-47F3-8529-B666D9147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1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57FC-9CFE-42BA-9ABE-5B844DE8CC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13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77269-297C-4421-A09B-3586B7032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21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3EE77-BDDB-498F-8D8F-E63A177F21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04720-DBD5-4940-B4F4-33C9A78F15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41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4C30-9C70-4BE4-BE49-8965360D27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52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531E-5CE3-43CA-B200-FE5D88B148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77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D86EB-52E0-47DE-A69B-28640F2B1C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64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F299-AB04-434A-BF47-6BFBC23F86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67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4CE4-7AFE-4FE1-875B-541D234AA0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509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FFD2-443C-4903-8959-38C195526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349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F64BC-1F95-44C0-A191-88A705C2C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8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AB42-DFE5-4730-899F-67945C0A9B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0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30698-B2D5-4966-B854-483CA89F75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6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F00F-F2C3-432E-A173-55E75FE36E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12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65CA2-0516-431B-8612-A55262962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916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B039-90EB-4425-B2A5-F2EEFD03A3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8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4F9EC-6882-4CC1-8C53-A7B926DF0A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38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B1120-10A6-4A9E-B230-A8358CE38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81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419EF-38FE-4FC2-A56B-E44A67D1C2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24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0BE67-2AA1-4E71-8363-BC706831B8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107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44696-B91D-4891-BF8E-322F81D93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6B1F8-0243-409D-840D-F54392402D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BA95-32FE-4BE9-8C34-94DF6BCC17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27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B3744-7EF9-449E-BD95-E8B9919616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53D1-C28E-4E89-87E4-EEE151A63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0F8BD-FA01-412D-80C3-3C597236C2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4C2E-72CD-4664-A539-A97BD5FB1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060EA-ADB0-4123-8588-E946FB244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4156-D62F-409B-8DFF-91E6C4B7C4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72C2-3841-439E-AC20-B372142371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475C-68DD-4FD5-98B0-05C56033E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082AB-84B8-4954-9861-A2B8FC9BB0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BA74-DFB7-4C91-ADC7-876DF2A91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0BEB-01D0-4956-BBDA-5F90A24E43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7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F6BE4190-2FA5-4C37-9FE7-DDE6522E04F8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281" name="Picture 185" descr="perseverance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FF29EB3B-0760-4456-894E-AEB1D8B7F8D2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8" name="Picture 98" descr="eugene marathon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FA42CAB-A2B7-4C87-ACF9-6E196D4D5F08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13" name="Picture 89" descr="Seek the Kingdom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9315450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F0737644-0E2D-4300-A37F-311BF2F67819}" type="slidenum">
              <a:rPr lang="en-US">
                <a:solidFill>
                  <a:srgbClr val="000000"/>
                </a:solidFill>
                <a:ea typeface="ＭＳ Ｐゴシック" pitchFamily="-109" charset="-128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pic>
        <p:nvPicPr>
          <p:cNvPr id="1031" name="Picture 19" descr="running to the finish_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5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068F62F-554C-44BF-9BD4-BDE2C15A7DF5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5" name="Picture 121" descr="marathon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815E05B-4AA0-4F7D-A2E9-DBCF73288664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222" name="Picture 126" descr="marathon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5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5F6B5BB0-7F3D-4C2D-847E-DAF9EEA8B3CC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43" name="Picture 19" descr="Great Endurance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3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D07483C5-B724-4638-8901-4D4C1CD1EDC2}" type="slidenum">
              <a:rPr 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16" name="Picture 12" descr="you belong_c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305800" cy="9906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 the Christian Race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11927" y="4391891"/>
            <a:ext cx="4724400" cy="762000"/>
          </a:xfrm>
          <a:prstGeom prst="rect">
            <a:avLst/>
          </a:prstGeom>
          <a:solidFill>
            <a:srgbClr val="FAD9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Isaiah 40:28-31</a:t>
            </a:r>
          </a:p>
        </p:txBody>
      </p:sp>
    </p:spTree>
    <p:extLst>
      <p:ext uri="{BB962C8B-B14F-4D97-AF65-F5344CB8AC3E}">
        <p14:creationId xmlns:p14="http://schemas.microsoft.com/office/powerpoint/2010/main" val="38950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 smtClean="0"/>
              <a:t>HOW SHOULD WE RUN?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20000" cy="3886200"/>
          </a:xfrm>
          <a:solidFill>
            <a:schemeClr val="tx1"/>
          </a:solidFill>
          <a:ln w="38100">
            <a:solidFill>
              <a:srgbClr val="BA0003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Run with </a:t>
            </a:r>
            <a:r>
              <a:rPr lang="en-US" sz="4800" b="1" u="sng" dirty="0" smtClean="0">
                <a:solidFill>
                  <a:schemeClr val="bg1"/>
                </a:solidFill>
              </a:rPr>
              <a:t>discipline</a:t>
            </a:r>
            <a:r>
              <a:rPr lang="en-US" sz="4800" dirty="0" smtClean="0">
                <a:solidFill>
                  <a:schemeClr val="bg1"/>
                </a:solidFill>
              </a:rPr>
              <a:t>.   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“Everyone who competes in the games exercises </a:t>
            </a:r>
            <a:r>
              <a:rPr lang="en-US" sz="3600" i="1" dirty="0" smtClean="0">
                <a:solidFill>
                  <a:schemeClr val="bg1"/>
                </a:solidFill>
              </a:rPr>
              <a:t>self-control</a:t>
            </a:r>
            <a:r>
              <a:rPr lang="en-US" sz="3600" dirty="0" smtClean="0">
                <a:solidFill>
                  <a:schemeClr val="bg1"/>
                </a:solidFill>
              </a:rPr>
              <a:t> in all things. . .  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“I </a:t>
            </a:r>
            <a:r>
              <a:rPr lang="en-US" sz="3600" i="1" dirty="0" smtClean="0">
                <a:solidFill>
                  <a:schemeClr val="bg1"/>
                </a:solidFill>
              </a:rPr>
              <a:t>discipline</a:t>
            </a:r>
            <a:r>
              <a:rPr lang="en-US" sz="3600" dirty="0" smtClean="0">
                <a:solidFill>
                  <a:schemeClr val="bg1"/>
                </a:solidFill>
              </a:rPr>
              <a:t> my body and make it my slave” (I </a:t>
            </a:r>
            <a:r>
              <a:rPr lang="en-US" sz="3600" dirty="0" err="1" smtClean="0">
                <a:solidFill>
                  <a:schemeClr val="bg1"/>
                </a:solidFill>
              </a:rPr>
              <a:t>Cor</a:t>
            </a:r>
            <a:r>
              <a:rPr lang="en-US" sz="3600" dirty="0" smtClean="0">
                <a:solidFill>
                  <a:schemeClr val="bg1"/>
                </a:solidFill>
              </a:rPr>
              <a:t> 9:25-27).</a:t>
            </a:r>
            <a:endParaRPr lang="en-US" sz="3600" dirty="0"/>
          </a:p>
          <a:p>
            <a:endParaRPr lang="en-US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1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 smtClean="0"/>
              <a:t>HOW SHOULD WE RUN?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20000" cy="3352800"/>
          </a:xfrm>
          <a:solidFill>
            <a:schemeClr val="tx1"/>
          </a:solidFill>
          <a:ln w="38100">
            <a:solidFill>
              <a:srgbClr val="BA0003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Run with </a:t>
            </a:r>
            <a:r>
              <a:rPr lang="en-US" sz="4800" b="1" u="sng" dirty="0" smtClean="0">
                <a:solidFill>
                  <a:schemeClr val="bg1"/>
                </a:solidFill>
              </a:rPr>
              <a:t>confidence</a:t>
            </a:r>
            <a:r>
              <a:rPr lang="en-US" sz="4800" dirty="0" smtClean="0">
                <a:solidFill>
                  <a:schemeClr val="bg1"/>
                </a:solidFill>
              </a:rPr>
              <a:t>.    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“Therefore I run in such a way, as </a:t>
            </a:r>
            <a:r>
              <a:rPr lang="en-US" sz="3600" u="sng" dirty="0" smtClean="0">
                <a:solidFill>
                  <a:schemeClr val="bg1"/>
                </a:solidFill>
              </a:rPr>
              <a:t>not without aim</a:t>
            </a:r>
            <a:r>
              <a:rPr lang="en-US" sz="3600" dirty="0" smtClean="0">
                <a:solidFill>
                  <a:schemeClr val="bg1"/>
                </a:solidFill>
              </a:rPr>
              <a:t>; I box in such a way, as not beating the air.” (I </a:t>
            </a:r>
            <a:r>
              <a:rPr lang="en-US" sz="3600" dirty="0" err="1" smtClean="0">
                <a:solidFill>
                  <a:schemeClr val="bg1"/>
                </a:solidFill>
              </a:rPr>
              <a:t>Cor</a:t>
            </a:r>
            <a:r>
              <a:rPr lang="en-US" sz="3600" dirty="0" smtClean="0">
                <a:solidFill>
                  <a:schemeClr val="bg1"/>
                </a:solidFill>
              </a:rPr>
              <a:t> 9:26-27).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000" dirty="0"/>
          </a:p>
          <a:p>
            <a:endParaRPr lang="en-US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6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 smtClean="0"/>
              <a:t>HOW SHOULD WE RUN?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20000" cy="3886200"/>
          </a:xfrm>
          <a:solidFill>
            <a:schemeClr val="tx1"/>
          </a:solidFill>
          <a:ln w="38100">
            <a:solidFill>
              <a:srgbClr val="BA0003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Run with </a:t>
            </a:r>
            <a:r>
              <a:rPr lang="en-US" sz="4800" b="1" u="sng" dirty="0" smtClean="0">
                <a:solidFill>
                  <a:schemeClr val="bg1"/>
                </a:solidFill>
              </a:rPr>
              <a:t>perseverance</a:t>
            </a:r>
            <a:r>
              <a:rPr lang="en-US" sz="4800" dirty="0" smtClean="0">
                <a:solidFill>
                  <a:schemeClr val="bg1"/>
                </a:solidFill>
              </a:rPr>
              <a:t>.    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“Throw off everything that hinders and the sin that so easily entangles, and let us run with perseverance (patience)  the race marked out for us” (Heb 12:1)</a:t>
            </a:r>
          </a:p>
          <a:p>
            <a:pPr>
              <a:buFontTx/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000" dirty="0"/>
          </a:p>
          <a:p>
            <a:endParaRPr lang="en-US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42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should we run?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Run </a:t>
            </a:r>
            <a:r>
              <a:rPr lang="en-US" sz="4000" b="1" u="sng" dirty="0" smtClean="0">
                <a:solidFill>
                  <a:schemeClr val="bg1"/>
                </a:solidFill>
              </a:rPr>
              <a:t>Looking  to Jesus!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endParaRPr lang="en-US" sz="40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“Let us </a:t>
            </a:r>
            <a:r>
              <a:rPr lang="en-US" sz="4000" b="1" dirty="0" smtClean="0">
                <a:solidFill>
                  <a:schemeClr val="bg1"/>
                </a:solidFill>
              </a:rPr>
              <a:t>fix our eyes on Jesus, the author and finisher of our faith, who for the joy </a:t>
            </a:r>
            <a:r>
              <a:rPr lang="en-US" sz="4000" b="1" i="1" u="sng" dirty="0" smtClean="0">
                <a:solidFill>
                  <a:schemeClr val="bg1"/>
                </a:solidFill>
              </a:rPr>
              <a:t>set before him</a:t>
            </a:r>
            <a:r>
              <a:rPr lang="en-US" sz="4000" dirty="0" smtClean="0">
                <a:solidFill>
                  <a:schemeClr val="bg1"/>
                </a:solidFill>
              </a:rPr>
              <a:t> endured the cross, scorning its shame (Heb 12:2).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40176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 We Avoid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Becoming Weary?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Must realize it is a </a:t>
            </a:r>
            <a:r>
              <a:rPr lang="en-US" sz="4000" b="1" u="sng" dirty="0" smtClean="0">
                <a:solidFill>
                  <a:schemeClr val="bg1"/>
                </a:solidFill>
              </a:rPr>
              <a:t>self-imposed</a:t>
            </a:r>
            <a:r>
              <a:rPr lang="en-US" sz="4000" u="sng" dirty="0" smtClean="0">
                <a:solidFill>
                  <a:schemeClr val="bg1"/>
                </a:solidFill>
              </a:rPr>
              <a:t> condition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Jesus:  </a:t>
            </a:r>
            <a:r>
              <a:rPr lang="en-US" sz="3600" i="1" dirty="0" smtClean="0">
                <a:solidFill>
                  <a:schemeClr val="bg1"/>
                </a:solidFill>
              </a:rPr>
              <a:t>“My soul is overwhelmed with sorrow.”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"Abba, Father, everything is </a:t>
            </a:r>
            <a:r>
              <a:rPr lang="en-US" sz="3600" i="1" u="sng" dirty="0" smtClean="0">
                <a:solidFill>
                  <a:schemeClr val="bg1"/>
                </a:solidFill>
              </a:rPr>
              <a:t>possible</a:t>
            </a:r>
            <a:r>
              <a:rPr lang="en-US" sz="3600" i="1" dirty="0" smtClean="0">
                <a:solidFill>
                  <a:schemeClr val="bg1"/>
                </a:solidFill>
              </a:rPr>
              <a:t> with you</a:t>
            </a:r>
            <a:r>
              <a:rPr lang="en-US" sz="3600" dirty="0" smtClean="0">
                <a:solidFill>
                  <a:schemeClr val="bg1"/>
                </a:solidFill>
              </a:rPr>
              <a:t>” (Mark 14:34-36).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40176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 We Avoid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Becoming Weary?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Must learn to depend upon God as the ultimate source of strength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Paul’s trials as a minister (2 </a:t>
            </a:r>
            <a:r>
              <a:rPr lang="en-US" sz="3600" dirty="0" err="1" smtClean="0">
                <a:solidFill>
                  <a:schemeClr val="bg1"/>
                </a:solidFill>
              </a:rPr>
              <a:t>Cor</a:t>
            </a:r>
            <a:r>
              <a:rPr lang="en-US" sz="3600" dirty="0" smtClean="0">
                <a:solidFill>
                  <a:schemeClr val="bg1"/>
                </a:solidFill>
              </a:rPr>
              <a:t> 11:25-30).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“When I am weak, then I am strong” (2 </a:t>
            </a:r>
            <a:r>
              <a:rPr lang="en-US" sz="3600" dirty="0" err="1" smtClean="0">
                <a:solidFill>
                  <a:schemeClr val="bg1"/>
                </a:solidFill>
              </a:rPr>
              <a:t>Cor</a:t>
            </a:r>
            <a:r>
              <a:rPr lang="en-US" sz="3600" dirty="0" smtClean="0">
                <a:solidFill>
                  <a:schemeClr val="bg1"/>
                </a:solidFill>
              </a:rPr>
              <a:t> 12:10). 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40176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 We Avoid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Becoming Weary?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="1" u="sng" dirty="0" smtClean="0">
                <a:solidFill>
                  <a:schemeClr val="bg1"/>
                </a:solidFill>
              </a:rPr>
              <a:t>Realize the 3 D’s are tools of Satan.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Discouragement + Despair = Depression.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The Christian armor – no room for retreat (Eph 6: 11-17).  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40176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Have You Become Weary?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1336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“And let us </a:t>
            </a:r>
            <a:r>
              <a:rPr lang="en-US" sz="4000" b="1" dirty="0" smtClean="0">
                <a:solidFill>
                  <a:schemeClr val="bg1"/>
                </a:solidFill>
              </a:rPr>
              <a:t>not lose heart </a:t>
            </a:r>
            <a:r>
              <a:rPr lang="en-US" sz="4000" dirty="0" smtClean="0">
                <a:solidFill>
                  <a:schemeClr val="bg1"/>
                </a:solidFill>
              </a:rPr>
              <a:t>in doing good, for in due time we shall reap if we do not grow weary (Gal 6:9).”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Isaiah 40: 31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3434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31  </a:t>
            </a:r>
            <a:r>
              <a:rPr lang="en-US" sz="4400" dirty="0">
                <a:solidFill>
                  <a:schemeClr val="bg1"/>
                </a:solidFill>
              </a:rPr>
              <a:t>Yet </a:t>
            </a:r>
            <a:r>
              <a:rPr lang="en-US" sz="4400" b="1" i="1" dirty="0">
                <a:solidFill>
                  <a:schemeClr val="bg1"/>
                </a:solidFill>
              </a:rPr>
              <a:t>those who wait for the LORD will </a:t>
            </a:r>
            <a:r>
              <a:rPr lang="en-US" sz="4400" b="1" i="1" u="sng" dirty="0">
                <a:solidFill>
                  <a:schemeClr val="bg1"/>
                </a:solidFill>
              </a:rPr>
              <a:t>gain new strength</a:t>
            </a:r>
            <a:r>
              <a:rPr lang="en-US" sz="4400" b="1" i="1" dirty="0">
                <a:solidFill>
                  <a:schemeClr val="bg1"/>
                </a:solidFill>
              </a:rPr>
              <a:t>; they will mount up with wings like eagles, they will </a:t>
            </a:r>
            <a:r>
              <a:rPr lang="en-US" sz="4400" b="1" i="1" u="sng" dirty="0">
                <a:solidFill>
                  <a:schemeClr val="bg1"/>
                </a:solidFill>
              </a:rPr>
              <a:t>run and not get tired</a:t>
            </a:r>
            <a:r>
              <a:rPr lang="en-US" sz="4400" b="1" i="1" dirty="0">
                <a:solidFill>
                  <a:schemeClr val="bg1"/>
                </a:solidFill>
              </a:rPr>
              <a:t>, they will </a:t>
            </a:r>
            <a:r>
              <a:rPr lang="en-US" sz="4400" b="1" i="1" u="sng" dirty="0">
                <a:solidFill>
                  <a:schemeClr val="bg1"/>
                </a:solidFill>
              </a:rPr>
              <a:t>walk and not become weary.</a:t>
            </a:r>
          </a:p>
          <a:p>
            <a:pPr>
              <a:buFontTx/>
              <a:buNone/>
            </a:pPr>
            <a:endParaRPr lang="en-US" sz="4000" b="1" i="1" u="sng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40176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Key to Perseverance is FAITH  (Heb 11:1;6).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290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We need a </a:t>
            </a:r>
            <a:r>
              <a:rPr lang="en-US" sz="4000" b="1" dirty="0" smtClean="0">
                <a:solidFill>
                  <a:schemeClr val="bg1"/>
                </a:solidFill>
              </a:rPr>
              <a:t>Big Faith….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We must plan </a:t>
            </a:r>
            <a:r>
              <a:rPr lang="en-US" sz="3600" b="1" dirty="0" smtClean="0">
                <a:solidFill>
                  <a:schemeClr val="bg1"/>
                </a:solidFill>
              </a:rPr>
              <a:t>BIG</a:t>
            </a:r>
            <a:r>
              <a:rPr lang="en-US" sz="3600" dirty="0" smtClean="0">
                <a:solidFill>
                  <a:schemeClr val="bg1"/>
                </a:solidFill>
              </a:rPr>
              <a:t>, &amp; think </a:t>
            </a:r>
            <a:r>
              <a:rPr lang="en-US" sz="3600" b="1" dirty="0" smtClean="0">
                <a:solidFill>
                  <a:schemeClr val="bg1"/>
                </a:solidFill>
              </a:rPr>
              <a:t>BIG</a:t>
            </a:r>
            <a:r>
              <a:rPr lang="en-US" sz="3600" dirty="0" smtClean="0">
                <a:solidFill>
                  <a:schemeClr val="bg1"/>
                </a:solidFill>
              </a:rPr>
              <a:t> because we serve </a:t>
            </a:r>
            <a:r>
              <a:rPr lang="en-US" sz="3600" b="1" dirty="0" smtClean="0">
                <a:solidFill>
                  <a:schemeClr val="bg1"/>
                </a:solidFill>
              </a:rPr>
              <a:t>A BIG GOD!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“I </a:t>
            </a:r>
            <a:r>
              <a:rPr lang="en-US" sz="3600" b="1" dirty="0" smtClean="0">
                <a:solidFill>
                  <a:schemeClr val="bg1"/>
                </a:solidFill>
              </a:rPr>
              <a:t>CAN</a:t>
            </a:r>
            <a:r>
              <a:rPr lang="en-US" sz="3600" dirty="0" smtClean="0">
                <a:solidFill>
                  <a:schemeClr val="bg1"/>
                </a:solidFill>
              </a:rPr>
              <a:t> do all things through Christ” (Phil 4:13).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40176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Key to Perseverance is FAITH  (Heb 11:1;6).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3528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We need a </a:t>
            </a:r>
            <a:r>
              <a:rPr lang="en-US" sz="4000" b="1" dirty="0" smtClean="0">
                <a:solidFill>
                  <a:schemeClr val="bg1"/>
                </a:solidFill>
              </a:rPr>
              <a:t>Big Faith….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Our only limitation is the </a:t>
            </a:r>
            <a:r>
              <a:rPr lang="en-US" sz="3600" u="sng" dirty="0" smtClean="0">
                <a:solidFill>
                  <a:schemeClr val="bg1"/>
                </a:solidFill>
              </a:rPr>
              <a:t>size of our FAITH</a:t>
            </a:r>
            <a:r>
              <a:rPr lang="en-US" sz="3600" dirty="0" smtClean="0">
                <a:solidFill>
                  <a:schemeClr val="bg1"/>
                </a:solidFill>
              </a:rPr>
              <a:t> (Rom 4:19-22).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True Faith is not just starting good but ending well!   PERSEVERING! 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001000" cy="3581400"/>
          </a:xfr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1. </a:t>
            </a:r>
            <a:r>
              <a:rPr lang="en-US" sz="4000" dirty="0">
                <a:solidFill>
                  <a:schemeClr val="bg1"/>
                </a:solidFill>
              </a:rPr>
              <a:t>Stop building– quit!</a:t>
            </a:r>
          </a:p>
          <a:p>
            <a:pPr marL="609600" indent="-609600">
              <a:buFontTx/>
              <a:buAutoNum type="arabicPeriod" startAt="2"/>
            </a:pPr>
            <a:r>
              <a:rPr lang="en-US" sz="4000" dirty="0">
                <a:solidFill>
                  <a:schemeClr val="bg1"/>
                </a:solidFill>
              </a:rPr>
              <a:t>Stop growing – become stagnant.  </a:t>
            </a:r>
            <a:r>
              <a:rPr lang="en-US" sz="4000" i="1" dirty="0">
                <a:solidFill>
                  <a:schemeClr val="bg1"/>
                </a:solidFill>
              </a:rPr>
              <a:t>Comfortable…</a:t>
            </a:r>
          </a:p>
          <a:p>
            <a:pPr marL="609600" indent="-609600">
              <a:buFontTx/>
              <a:buAutoNum type="arabicPeriod" startAt="2"/>
            </a:pPr>
            <a:r>
              <a:rPr lang="en-US" sz="4400" b="1" dirty="0">
                <a:solidFill>
                  <a:schemeClr val="bg1"/>
                </a:solidFill>
              </a:rPr>
              <a:t>PERSEVERE </a:t>
            </a:r>
            <a:r>
              <a:rPr lang="en-US" sz="4000" dirty="0">
                <a:solidFill>
                  <a:schemeClr val="bg1"/>
                </a:solidFill>
              </a:rPr>
              <a:t>– Continue building, growing, working! 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924800" cy="914400"/>
          </a:xfrm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/>
              <a:t>Have Three Choices!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57400"/>
            <a:ext cx="8458200" cy="40386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31	  Yet </a:t>
            </a:r>
            <a:r>
              <a:rPr lang="en-US" sz="4000" b="1" i="1" dirty="0">
                <a:solidFill>
                  <a:schemeClr val="bg1"/>
                </a:solidFill>
              </a:rPr>
              <a:t>those who wait for the LORD will </a:t>
            </a:r>
            <a:r>
              <a:rPr lang="en-US" sz="4000" b="1" i="1" u="sng" dirty="0">
                <a:solidFill>
                  <a:schemeClr val="bg1"/>
                </a:solidFill>
              </a:rPr>
              <a:t>gain new strength</a:t>
            </a:r>
            <a:r>
              <a:rPr lang="en-US" sz="4000" b="1" i="1" dirty="0">
                <a:solidFill>
                  <a:schemeClr val="bg1"/>
                </a:solidFill>
              </a:rPr>
              <a:t>; they will mount up with wings like eagles, they will </a:t>
            </a:r>
            <a:r>
              <a:rPr lang="en-US" sz="4000" b="1" i="1" u="sng" dirty="0">
                <a:solidFill>
                  <a:schemeClr val="bg1"/>
                </a:solidFill>
              </a:rPr>
              <a:t>run and not get tired</a:t>
            </a:r>
            <a:r>
              <a:rPr lang="en-US" sz="4000" b="1" i="1" dirty="0">
                <a:solidFill>
                  <a:schemeClr val="bg1"/>
                </a:solidFill>
              </a:rPr>
              <a:t>, they will </a:t>
            </a:r>
            <a:r>
              <a:rPr lang="en-US" sz="4000" b="1" i="1" u="sng" dirty="0">
                <a:solidFill>
                  <a:schemeClr val="bg1"/>
                </a:solidFill>
              </a:rPr>
              <a:t>walk and not become weary</a:t>
            </a:r>
            <a:r>
              <a:rPr lang="en-US" sz="4000" b="1" i="1" u="sng" dirty="0" smtClean="0">
                <a:solidFill>
                  <a:schemeClr val="bg1"/>
                </a:solidFill>
              </a:rPr>
              <a:t>. </a:t>
            </a:r>
            <a:r>
              <a:rPr lang="en-US" sz="4000" b="1" i="1" dirty="0" smtClean="0">
                <a:solidFill>
                  <a:schemeClr val="bg1"/>
                </a:solidFill>
              </a:rPr>
              <a:t>(Isaiah 40: 31)</a:t>
            </a:r>
            <a:endParaRPr lang="en-US" sz="4000" b="1" i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000" b="1" i="1" u="sng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Luke 21:19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467600" cy="1447800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400" b="1" i="1" dirty="0" smtClean="0">
                <a:solidFill>
                  <a:schemeClr val="bg1"/>
                </a:solidFill>
              </a:rPr>
              <a:t>“In your </a:t>
            </a:r>
            <a:r>
              <a:rPr lang="en-US" sz="4400" b="1" i="1" u="sng" dirty="0" smtClean="0">
                <a:solidFill>
                  <a:schemeClr val="bg1"/>
                </a:solidFill>
              </a:rPr>
              <a:t>perseverance</a:t>
            </a:r>
            <a:r>
              <a:rPr lang="en-US" sz="4400" b="1" i="1" dirty="0" smtClean="0">
                <a:solidFill>
                  <a:schemeClr val="bg1"/>
                </a:solidFill>
              </a:rPr>
              <a:t> you will possess your souls.”</a:t>
            </a:r>
            <a:endParaRPr lang="en-US" sz="4400" b="1" i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000" b="1" i="1" u="sng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124200"/>
          </a:xfrm>
          <a:solidFill>
            <a:schemeClr val="tx1"/>
          </a:solidFill>
          <a:ln w="38100">
            <a:solidFill>
              <a:srgbClr val="BA0003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/>
              <a:t>  </a:t>
            </a:r>
            <a:r>
              <a:rPr lang="en-US" sz="4800" dirty="0">
                <a:solidFill>
                  <a:schemeClr val="bg1"/>
                </a:solidFill>
              </a:rPr>
              <a:t>“To continue </a:t>
            </a:r>
            <a:r>
              <a:rPr lang="en-US" sz="4800" i="1" dirty="0">
                <a:solidFill>
                  <a:schemeClr val="bg1"/>
                </a:solidFill>
              </a:rPr>
              <a:t>steadily and firmly in a pursuit</a:t>
            </a:r>
            <a:r>
              <a:rPr lang="en-US" sz="4800" dirty="0">
                <a:solidFill>
                  <a:schemeClr val="bg1"/>
                </a:solidFill>
              </a:rPr>
              <a:t>, especially in the face of opposition, to </a:t>
            </a:r>
            <a:r>
              <a:rPr lang="en-US" sz="4800" i="1" dirty="0" smtClean="0">
                <a:solidFill>
                  <a:schemeClr val="bg1"/>
                </a:solidFill>
              </a:rPr>
              <a:t>endure . . .</a:t>
            </a:r>
            <a:r>
              <a:rPr lang="en-US" sz="4800" dirty="0" smtClean="0">
                <a:solidFill>
                  <a:schemeClr val="bg1"/>
                </a:solidFill>
              </a:rPr>
              <a:t>”</a:t>
            </a:r>
            <a:endParaRPr lang="en-US" sz="48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000" dirty="0"/>
          </a:p>
          <a:p>
            <a:endParaRPr lang="en-US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99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 smtClean="0"/>
              <a:t>HOW SHOULD WE RUN?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581400"/>
          </a:xfrm>
          <a:solidFill>
            <a:schemeClr val="tx1"/>
          </a:solidFill>
          <a:ln w="38100">
            <a:solidFill>
              <a:srgbClr val="BA0003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/>
              <a:t>  </a:t>
            </a:r>
            <a:r>
              <a:rPr lang="en-US" sz="4800" dirty="0" smtClean="0">
                <a:solidFill>
                  <a:schemeClr val="bg1"/>
                </a:solidFill>
              </a:rPr>
              <a:t>Run to </a:t>
            </a:r>
            <a:r>
              <a:rPr lang="en-US" sz="4800" b="1" u="sng" dirty="0" smtClean="0">
                <a:solidFill>
                  <a:schemeClr val="bg1"/>
                </a:solidFill>
              </a:rPr>
              <a:t>win</a:t>
            </a:r>
            <a:r>
              <a:rPr lang="en-US" sz="4800" b="1" dirty="0" smtClean="0">
                <a:solidFill>
                  <a:schemeClr val="bg1"/>
                </a:solidFill>
              </a:rPr>
              <a:t>!</a:t>
            </a:r>
            <a:r>
              <a:rPr lang="en-US" sz="4800" dirty="0" smtClean="0">
                <a:solidFill>
                  <a:schemeClr val="bg1"/>
                </a:solidFill>
              </a:rPr>
              <a:t>   </a:t>
            </a:r>
          </a:p>
          <a:p>
            <a:pPr>
              <a:buFontTx/>
              <a:buNone/>
            </a:pP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 “</a:t>
            </a:r>
            <a:r>
              <a:rPr lang="en-US" sz="3600" dirty="0" smtClean="0">
                <a:solidFill>
                  <a:schemeClr val="bg1"/>
                </a:solidFill>
              </a:rPr>
              <a:t>Do you not know that in a race all the runners run, but only one gets the prize? Run in such a way as to get the prize” (I </a:t>
            </a:r>
            <a:r>
              <a:rPr lang="en-US" sz="3600" dirty="0" err="1" smtClean="0">
                <a:solidFill>
                  <a:schemeClr val="bg1"/>
                </a:solidFill>
              </a:rPr>
              <a:t>Cor</a:t>
            </a:r>
            <a:r>
              <a:rPr lang="en-US" sz="3600" dirty="0" smtClean="0">
                <a:solidFill>
                  <a:schemeClr val="bg1"/>
                </a:solidFill>
              </a:rPr>
              <a:t> 9:24-27).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000" dirty="0"/>
          </a:p>
          <a:p>
            <a:endParaRPr lang="en-US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1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8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 smtClean="0"/>
              <a:t>HOW SHOULD WE RUN?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8" y="1447800"/>
            <a:ext cx="8610599" cy="923330"/>
          </a:xfrm>
          <a:prstGeom prst="rect">
            <a:avLst/>
          </a:prstGeom>
          <a:solidFill>
            <a:schemeClr val="tx1"/>
          </a:solidFill>
          <a:ln>
            <a:solidFill>
              <a:srgbClr val="21979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Run With Determination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794867"/>
            <a:ext cx="8610599" cy="707886"/>
          </a:xfrm>
          <a:prstGeom prst="rect">
            <a:avLst/>
          </a:prstGeom>
          <a:solidFill>
            <a:schemeClr val="tx1"/>
          </a:solidFill>
          <a:ln>
            <a:solidFill>
              <a:srgbClr val="21979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“This one thing I do” (Phil 3:13)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5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84B02"/>
            </a:solidFill>
          </a:ln>
        </p:spPr>
        <p:txBody>
          <a:bodyPr/>
          <a:lstStyle/>
          <a:p>
            <a:r>
              <a:rPr lang="en-US" dirty="0" smtClean="0"/>
              <a:t>HOW SHOULD WE RUN?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191000"/>
          </a:xfrm>
          <a:solidFill>
            <a:schemeClr val="tx1"/>
          </a:solidFill>
          <a:ln w="38100">
            <a:solidFill>
              <a:srgbClr val="BA0003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800" dirty="0" smtClean="0"/>
              <a:t>  </a:t>
            </a:r>
            <a:r>
              <a:rPr lang="en-US" sz="4800" dirty="0" smtClean="0">
                <a:solidFill>
                  <a:schemeClr val="bg1"/>
                </a:solidFill>
              </a:rPr>
              <a:t>Run so you are </a:t>
            </a:r>
            <a:r>
              <a:rPr lang="en-US" sz="4800" b="1" u="sng" dirty="0" smtClean="0">
                <a:solidFill>
                  <a:schemeClr val="bg1"/>
                </a:solidFill>
              </a:rPr>
              <a:t>forward looking</a:t>
            </a:r>
            <a:r>
              <a:rPr lang="en-US" sz="4800" dirty="0" smtClean="0">
                <a:solidFill>
                  <a:schemeClr val="bg1"/>
                </a:solidFill>
              </a:rPr>
              <a:t>.    </a:t>
            </a:r>
          </a:p>
          <a:p>
            <a:pPr>
              <a:buFontTx/>
              <a:buNone/>
            </a:pP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“Forgetting what is behind and </a:t>
            </a:r>
            <a:r>
              <a:rPr lang="en-US" sz="3600" u="sng" dirty="0" smtClean="0">
                <a:solidFill>
                  <a:schemeClr val="bg1"/>
                </a:solidFill>
              </a:rPr>
              <a:t>straining toward</a:t>
            </a:r>
            <a:r>
              <a:rPr lang="en-US" sz="3600" dirty="0" smtClean="0">
                <a:solidFill>
                  <a:schemeClr val="bg1"/>
                </a:solidFill>
              </a:rPr>
              <a:t> what is ahead, I </a:t>
            </a:r>
            <a:r>
              <a:rPr lang="en-US" sz="3600" u="sng" dirty="0" smtClean="0">
                <a:solidFill>
                  <a:schemeClr val="bg1"/>
                </a:solidFill>
              </a:rPr>
              <a:t>press on toward the goal</a:t>
            </a:r>
            <a:r>
              <a:rPr lang="en-US" sz="3600" dirty="0" smtClean="0">
                <a:solidFill>
                  <a:schemeClr val="bg1"/>
                </a:solidFill>
              </a:rPr>
              <a:t> to win the prize” (Phil 3:13b-14).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000" dirty="0"/>
          </a:p>
          <a:p>
            <a:endParaRPr lang="en-US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2" name="Right Arrow 1"/>
          <p:cNvSpPr/>
          <p:nvPr/>
        </p:nvSpPr>
        <p:spPr>
          <a:xfrm>
            <a:off x="3276600" y="2812473"/>
            <a:ext cx="3581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Cyclists design template</Template>
  <TotalTime>549</TotalTime>
  <Words>552</Words>
  <Application>Microsoft Office PowerPoint</Application>
  <PresentationFormat>On-screen Show (4:3)</PresentationFormat>
  <Paragraphs>96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4_Custom Design</vt:lpstr>
      <vt:lpstr>5_Custom Design</vt:lpstr>
      <vt:lpstr>Default Design</vt:lpstr>
      <vt:lpstr>1_Default Design</vt:lpstr>
      <vt:lpstr>2_Default Design</vt:lpstr>
      <vt:lpstr>2_Custom Design</vt:lpstr>
      <vt:lpstr>3_Default Design</vt:lpstr>
      <vt:lpstr>3_Custom Design</vt:lpstr>
      <vt:lpstr>PowerPoint Presentation</vt:lpstr>
      <vt:lpstr>Isaiah 40: 31</vt:lpstr>
      <vt:lpstr>Luke 21:19</vt:lpstr>
      <vt:lpstr>Definition:</vt:lpstr>
      <vt:lpstr>HOW SHOULD WE RUN?</vt:lpstr>
      <vt:lpstr>PowerPoint Presentation</vt:lpstr>
      <vt:lpstr>HOW SHOULD WE RUN?</vt:lpstr>
      <vt:lpstr>PowerPoint Presentation</vt:lpstr>
      <vt:lpstr>HOW SHOULD WE RUN?</vt:lpstr>
      <vt:lpstr>HOW SHOULD WE RUN?</vt:lpstr>
      <vt:lpstr>HOW SHOULD WE RUN?</vt:lpstr>
      <vt:lpstr>HOW SHOULD WE RUN?</vt:lpstr>
      <vt:lpstr>PowerPoint Presentation</vt:lpstr>
      <vt:lpstr>PowerPoint Presentation</vt:lpstr>
      <vt:lpstr>How should we run?</vt:lpstr>
      <vt:lpstr>How Do We Avoid  Becoming Weary? </vt:lpstr>
      <vt:lpstr>How Do We Avoid  Becoming Weary? </vt:lpstr>
      <vt:lpstr>How Do We Avoid  Becoming Weary? </vt:lpstr>
      <vt:lpstr>Have You Become Weary? </vt:lpstr>
      <vt:lpstr>The Key to Perseverance is FAITH  (Heb 11:1;6).  </vt:lpstr>
      <vt:lpstr>The Key to Perseverance is FAITH  (Heb 11:1;6).  </vt:lpstr>
      <vt:lpstr>Have Three Choices! </vt:lpstr>
      <vt:lpstr>PowerPoint Presentation</vt:lpstr>
    </vt:vector>
  </TitlesOfParts>
  <Company>Integrity Financial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Perseverance          in the Christian Race</dc:title>
  <dc:creator>Carleton B. Hunter</dc:creator>
  <cp:lastModifiedBy>Test Account</cp:lastModifiedBy>
  <cp:revision>22</cp:revision>
  <cp:lastPrinted>2011-02-13T08:00:54Z</cp:lastPrinted>
  <dcterms:created xsi:type="dcterms:W3CDTF">2006-07-13T23:28:32Z</dcterms:created>
  <dcterms:modified xsi:type="dcterms:W3CDTF">2014-08-06T05:11:04Z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TC010721311033</vt:lpwstr>
  </property>
</Properties>
</file>