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0"/>
  </p:handoutMasterIdLst>
  <p:sldIdLst>
    <p:sldId id="256" r:id="rId2"/>
    <p:sldId id="257" r:id="rId3"/>
    <p:sldId id="259" r:id="rId4"/>
    <p:sldId id="264" r:id="rId5"/>
    <p:sldId id="285" r:id="rId6"/>
    <p:sldId id="292" r:id="rId7"/>
    <p:sldId id="286" r:id="rId8"/>
    <p:sldId id="287" r:id="rId9"/>
    <p:sldId id="293" r:id="rId10"/>
    <p:sldId id="289" r:id="rId11"/>
    <p:sldId id="290" r:id="rId12"/>
    <p:sldId id="291" r:id="rId13"/>
    <p:sldId id="294" r:id="rId14"/>
    <p:sldId id="265" r:id="rId15"/>
    <p:sldId id="262" r:id="rId16"/>
    <p:sldId id="270" r:id="rId17"/>
    <p:sldId id="271" r:id="rId18"/>
    <p:sldId id="283" r:id="rId19"/>
  </p:sldIdLst>
  <p:sldSz cx="9144000" cy="6858000" type="screen4x3"/>
  <p:notesSz cx="6954838" cy="92408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/>
          <a:lstStyle>
            <a:lvl1pPr algn="r">
              <a:defRPr sz="1200"/>
            </a:lvl1pPr>
          </a:lstStyle>
          <a:p>
            <a:fld id="{170D3FAB-AD47-4541-87D3-09A7495CD4B0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7192"/>
            <a:ext cx="3013763" cy="462042"/>
          </a:xfrm>
          <a:prstGeom prst="rect">
            <a:avLst/>
          </a:prstGeom>
        </p:spPr>
        <p:txBody>
          <a:bodyPr vert="horz" lIns="92546" tIns="46273" rIns="92546" bIns="46273" rtlCol="0" anchor="b"/>
          <a:lstStyle>
            <a:lvl1pPr algn="r">
              <a:defRPr sz="1200"/>
            </a:lvl1pPr>
          </a:lstStyle>
          <a:p>
            <a:fld id="{5B21D6D9-E71F-4A05-9939-53B7EB70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14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E15E44-2ADE-4AD5-8720-C8F4276E1B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A7660-80CA-45A2-A304-525EAA0B9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6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CD6D5-E7B2-4FD3-9324-E8690B6ED1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D462D-D21C-459A-B002-C0A422BE3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4D875-7951-4C86-9939-7FF9A9D149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681F2-1F7A-4405-9873-154C7723A9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273F7-D93B-4755-B507-374D105FFB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D98F4-F4F6-4E48-9850-D5A9E3AAD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DD9282-C40A-4929-91D8-FB40EB44CD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2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7C44B-9112-4519-A427-669727BD5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B6784-CDEA-464F-AFF5-56135BAD86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E8C0E1E-AB56-4CB9-B97A-9276B457F6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5486400" cy="762000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The Nathan Principle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876800"/>
            <a:ext cx="7315200" cy="1295400"/>
          </a:xfrm>
          <a:solidFill>
            <a:srgbClr val="C00000"/>
          </a:solidFill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3600" i="1" dirty="0">
                <a:solidFill>
                  <a:schemeClr val="bg1"/>
                </a:solidFill>
              </a:rPr>
              <a:t>How To Convict the Sincerely Deceived of Religious Error</a:t>
            </a:r>
          </a:p>
        </p:txBody>
      </p:sp>
      <p:pic>
        <p:nvPicPr>
          <p:cNvPr id="2052" name="Picture 4" descr="C:\Users\Brent\AppData\Local\Microsoft\Windows\Temporary Internet Files\Content.IE5\FKR6MDZT\MC900297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"/>
            <a:ext cx="1440645" cy="15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03500"/>
            <a:ext cx="2895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Conclusion: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05800" cy="4114800"/>
          </a:xfrm>
          <a:ln w="19050">
            <a:solidFill>
              <a:srgbClr val="C00000"/>
            </a:solidFill>
          </a:ln>
        </p:spPr>
        <p:txBody>
          <a:bodyPr/>
          <a:lstStyle/>
          <a:p>
            <a:r>
              <a:rPr lang="en-US" sz="3600" dirty="0"/>
              <a:t>Our </a:t>
            </a:r>
            <a:r>
              <a:rPr lang="en-US" sz="3600" i="1" dirty="0">
                <a:solidFill>
                  <a:schemeClr val="accent2"/>
                </a:solidFill>
              </a:rPr>
              <a:t>emotional response</a:t>
            </a:r>
            <a:r>
              <a:rPr lang="en-US" sz="3600" dirty="0">
                <a:solidFill>
                  <a:schemeClr val="accent2"/>
                </a:solidFill>
              </a:rPr>
              <a:t> </a:t>
            </a:r>
            <a:r>
              <a:rPr lang="en-US" sz="3600" dirty="0"/>
              <a:t>to a message has nothing to do with whether or not the message we heard was </a:t>
            </a:r>
            <a:r>
              <a:rPr lang="en-US" sz="3600" dirty="0">
                <a:solidFill>
                  <a:schemeClr val="accent2"/>
                </a:solidFill>
              </a:rPr>
              <a:t>true or false</a:t>
            </a:r>
            <a:r>
              <a:rPr lang="en-US" sz="3600" dirty="0"/>
              <a:t>!  </a:t>
            </a:r>
          </a:p>
          <a:p>
            <a:r>
              <a:rPr lang="en-US" sz="3600" dirty="0"/>
              <a:t>However, once Jacob saw the </a:t>
            </a:r>
            <a:r>
              <a:rPr lang="en-US" sz="3600" i="1" dirty="0">
                <a:solidFill>
                  <a:schemeClr val="accent2"/>
                </a:solidFill>
              </a:rPr>
              <a:t>evidence</a:t>
            </a:r>
            <a:r>
              <a:rPr lang="en-US" sz="3600" dirty="0"/>
              <a:t> he lined up his feelings with the facts! 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62484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Notice: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7200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sz="3200" dirty="0"/>
              <a:t>27 When they told him all the </a:t>
            </a:r>
            <a:r>
              <a:rPr lang="en-US" sz="3200" u="sng" dirty="0"/>
              <a:t>words of Joseph</a:t>
            </a:r>
            <a:r>
              <a:rPr lang="en-US" sz="3200" dirty="0"/>
              <a:t> that he had spoken to them, and when he </a:t>
            </a:r>
            <a:r>
              <a:rPr lang="en-US" sz="3200" u="sng" dirty="0"/>
              <a:t>saw the wagons</a:t>
            </a:r>
            <a:r>
              <a:rPr lang="en-US" sz="3200" dirty="0"/>
              <a:t> that Joseph had sent to carry him, the </a:t>
            </a:r>
            <a:r>
              <a:rPr lang="en-US" sz="3200" b="1" dirty="0"/>
              <a:t>spirit of their father Jacob revived</a:t>
            </a:r>
            <a:r>
              <a:rPr lang="en-US" sz="3200" b="1" dirty="0" smtClean="0"/>
              <a:t>.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28 Then Israel said, "It </a:t>
            </a:r>
            <a:r>
              <a:rPr lang="en-US" sz="3200" b="1" u="sng" dirty="0"/>
              <a:t>is</a:t>
            </a:r>
            <a:r>
              <a:rPr lang="en-US" sz="3200" dirty="0"/>
              <a:t> enough; my </a:t>
            </a:r>
            <a:r>
              <a:rPr lang="en-US" sz="3200" b="1" dirty="0"/>
              <a:t>son Joseph is still alive</a:t>
            </a:r>
            <a:r>
              <a:rPr lang="en-US" sz="3200" dirty="0"/>
              <a:t>! I will go and see him before I die."</a:t>
            </a:r>
          </a:p>
          <a:p>
            <a:endParaRPr lang="en-US" dirty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62484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6" descr="C:\Users\Brent\AppData\Local\Microsoft\Windows\Temporary Internet Files\Content.IE5\9441DSJM\MC9003835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7167"/>
            <a:ext cx="1371600" cy="13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00152" y="328737"/>
            <a:ext cx="17342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to Egypt!</a:t>
            </a:r>
            <a:endParaRPr lang="en-US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Test Account\AppData\Local\Microsoft\Windows\Temporary Internet Files\Content.IE5\MW66RJB4\MC90043381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76" y="5778324"/>
            <a:ext cx="829024" cy="8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Future application: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3505200"/>
          </a:xfrm>
          <a:ln w="19050"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“I </a:t>
            </a:r>
            <a:r>
              <a:rPr lang="en-US" sz="3600" b="1" dirty="0"/>
              <a:t>know</a:t>
            </a:r>
            <a:r>
              <a:rPr lang="en-US" sz="3600" dirty="0"/>
              <a:t> I’m saved because …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Prayed through . . .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“Burning in my bosom” 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Feeling better felt than told!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Jacob thought he knew for sure Joseph was dead too!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67000" y="6248400"/>
            <a:ext cx="3962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smtClean="0"/>
              <a:t>The Nathan Principle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Future application: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14600"/>
            <a:ext cx="8001000" cy="2362200"/>
          </a:xfrm>
          <a:ln w="28575"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 dirty="0" smtClean="0"/>
              <a:t>I </a:t>
            </a:r>
            <a:r>
              <a:rPr lang="en-US" sz="4000" dirty="0"/>
              <a:t>don’t doubt.. </a:t>
            </a:r>
            <a:r>
              <a:rPr lang="en-US" sz="4000" i="1" dirty="0"/>
              <a:t>emotional experience</a:t>
            </a:r>
            <a:r>
              <a:rPr lang="en-US" sz="4000" dirty="0"/>
              <a:t>, but does that experience </a:t>
            </a:r>
            <a:r>
              <a:rPr lang="en-US" sz="4000" u="sng" dirty="0"/>
              <a:t>prove you were right?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61722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0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Moses and the Red Sea . . 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724400"/>
          </a:xfrm>
          <a:ln w="28575"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Exodus 14: 13 “ And Moses said unto the people, Fear ye not, stand still, and </a:t>
            </a:r>
            <a:r>
              <a:rPr lang="en-US" sz="3200" b="1" dirty="0"/>
              <a:t>see the salvation of the Lord, which he will show to you today</a:t>
            </a:r>
            <a:r>
              <a:rPr lang="en-US" sz="3200" dirty="0"/>
              <a:t> ..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Exodus 14:29 “The children of Israel walked upon dry land in the midst of the sea; and </a:t>
            </a:r>
            <a:r>
              <a:rPr lang="en-US" sz="3200" b="1" dirty="0"/>
              <a:t>the waters were a wall unto them on their right hand, and on their left.”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62484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 descr="C:\Users\Brent\AppData\Local\Microsoft\Windows\Temporary Internet Files\Content.IE5\IVK5DPWE\MC9003536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2077016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I Corinthians 10:1-4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458200" cy="4648200"/>
          </a:xfrm>
        </p:spPr>
        <p:txBody>
          <a:bodyPr/>
          <a:lstStyle/>
          <a:p>
            <a:r>
              <a:rPr lang="en-US" sz="3600" dirty="0"/>
              <a:t>Elements of Baptism</a:t>
            </a:r>
            <a:r>
              <a:rPr lang="en-US" sz="3600" dirty="0" smtClean="0"/>
              <a:t>: </a:t>
            </a:r>
            <a:r>
              <a:rPr lang="en-US" sz="3600" dirty="0"/>
              <a:t>“</a:t>
            </a:r>
            <a:r>
              <a:rPr lang="en-US" sz="3600" i="1" dirty="0"/>
              <a:t>The sea and the cloud.”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2209800" y="2514600"/>
            <a:ext cx="4394200" cy="3035300"/>
            <a:chOff x="576" y="1640"/>
            <a:chExt cx="2768" cy="1912"/>
          </a:xfrm>
        </p:grpSpPr>
        <p:sp>
          <p:nvSpPr>
            <p:cNvPr id="12303" name="Freeform 15"/>
            <p:cNvSpPr>
              <a:spLocks/>
            </p:cNvSpPr>
            <p:nvPr/>
          </p:nvSpPr>
          <p:spPr bwMode="auto">
            <a:xfrm>
              <a:off x="1152" y="1640"/>
              <a:ext cx="1584" cy="1001"/>
            </a:xfrm>
            <a:custGeom>
              <a:avLst/>
              <a:gdLst>
                <a:gd name="T0" fmla="*/ 603 w 1205"/>
                <a:gd name="T1" fmla="*/ 110 h 673"/>
                <a:gd name="T2" fmla="*/ 493 w 1205"/>
                <a:gd name="T3" fmla="*/ 119 h 673"/>
                <a:gd name="T4" fmla="*/ 393 w 1205"/>
                <a:gd name="T5" fmla="*/ 128 h 673"/>
                <a:gd name="T6" fmla="*/ 329 w 1205"/>
                <a:gd name="T7" fmla="*/ 137 h 673"/>
                <a:gd name="T8" fmla="*/ 320 w 1205"/>
                <a:gd name="T9" fmla="*/ 165 h 673"/>
                <a:gd name="T10" fmla="*/ 256 w 1205"/>
                <a:gd name="T11" fmla="*/ 174 h 673"/>
                <a:gd name="T12" fmla="*/ 155 w 1205"/>
                <a:gd name="T13" fmla="*/ 311 h 673"/>
                <a:gd name="T14" fmla="*/ 64 w 1205"/>
                <a:gd name="T15" fmla="*/ 256 h 673"/>
                <a:gd name="T16" fmla="*/ 9 w 1205"/>
                <a:gd name="T17" fmla="*/ 348 h 673"/>
                <a:gd name="T18" fmla="*/ 0 w 1205"/>
                <a:gd name="T19" fmla="*/ 402 h 673"/>
                <a:gd name="T20" fmla="*/ 146 w 1205"/>
                <a:gd name="T21" fmla="*/ 540 h 673"/>
                <a:gd name="T22" fmla="*/ 274 w 1205"/>
                <a:gd name="T23" fmla="*/ 594 h 673"/>
                <a:gd name="T24" fmla="*/ 365 w 1205"/>
                <a:gd name="T25" fmla="*/ 585 h 673"/>
                <a:gd name="T26" fmla="*/ 493 w 1205"/>
                <a:gd name="T27" fmla="*/ 549 h 673"/>
                <a:gd name="T28" fmla="*/ 621 w 1205"/>
                <a:gd name="T29" fmla="*/ 649 h 673"/>
                <a:gd name="T30" fmla="*/ 804 w 1205"/>
                <a:gd name="T31" fmla="*/ 585 h 673"/>
                <a:gd name="T32" fmla="*/ 941 w 1205"/>
                <a:gd name="T33" fmla="*/ 631 h 673"/>
                <a:gd name="T34" fmla="*/ 996 w 1205"/>
                <a:gd name="T35" fmla="*/ 622 h 673"/>
                <a:gd name="T36" fmla="*/ 1042 w 1205"/>
                <a:gd name="T37" fmla="*/ 530 h 673"/>
                <a:gd name="T38" fmla="*/ 1060 w 1205"/>
                <a:gd name="T39" fmla="*/ 512 h 673"/>
                <a:gd name="T40" fmla="*/ 1097 w 1205"/>
                <a:gd name="T41" fmla="*/ 503 h 673"/>
                <a:gd name="T42" fmla="*/ 1179 w 1205"/>
                <a:gd name="T43" fmla="*/ 393 h 673"/>
                <a:gd name="T44" fmla="*/ 1170 w 1205"/>
                <a:gd name="T45" fmla="*/ 348 h 673"/>
                <a:gd name="T46" fmla="*/ 1179 w 1205"/>
                <a:gd name="T47" fmla="*/ 320 h 673"/>
                <a:gd name="T48" fmla="*/ 1197 w 1205"/>
                <a:gd name="T49" fmla="*/ 284 h 673"/>
                <a:gd name="T50" fmla="*/ 1069 w 1205"/>
                <a:gd name="T51" fmla="*/ 137 h 673"/>
                <a:gd name="T52" fmla="*/ 1033 w 1205"/>
                <a:gd name="T53" fmla="*/ 73 h 673"/>
                <a:gd name="T54" fmla="*/ 1015 w 1205"/>
                <a:gd name="T55" fmla="*/ 37 h 673"/>
                <a:gd name="T56" fmla="*/ 923 w 1205"/>
                <a:gd name="T57" fmla="*/ 0 h 673"/>
                <a:gd name="T58" fmla="*/ 823 w 1205"/>
                <a:gd name="T59" fmla="*/ 55 h 673"/>
                <a:gd name="T60" fmla="*/ 695 w 1205"/>
                <a:gd name="T61" fmla="*/ 9 h 673"/>
                <a:gd name="T62" fmla="*/ 621 w 1205"/>
                <a:gd name="T63" fmla="*/ 82 h 673"/>
                <a:gd name="T64" fmla="*/ 603 w 1205"/>
                <a:gd name="T65" fmla="*/ 11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5" h="673">
                  <a:moveTo>
                    <a:pt x="603" y="110"/>
                  </a:moveTo>
                  <a:cubicBezTo>
                    <a:pt x="537" y="89"/>
                    <a:pt x="550" y="82"/>
                    <a:pt x="493" y="119"/>
                  </a:cubicBezTo>
                  <a:cubicBezTo>
                    <a:pt x="461" y="167"/>
                    <a:pt x="442" y="140"/>
                    <a:pt x="393" y="128"/>
                  </a:cubicBezTo>
                  <a:cubicBezTo>
                    <a:pt x="372" y="131"/>
                    <a:pt x="348" y="127"/>
                    <a:pt x="329" y="137"/>
                  </a:cubicBezTo>
                  <a:cubicBezTo>
                    <a:pt x="320" y="141"/>
                    <a:pt x="329" y="161"/>
                    <a:pt x="320" y="165"/>
                  </a:cubicBezTo>
                  <a:cubicBezTo>
                    <a:pt x="301" y="175"/>
                    <a:pt x="277" y="171"/>
                    <a:pt x="256" y="174"/>
                  </a:cubicBezTo>
                  <a:cubicBezTo>
                    <a:pt x="205" y="207"/>
                    <a:pt x="188" y="262"/>
                    <a:pt x="155" y="311"/>
                  </a:cubicBezTo>
                  <a:cubicBezTo>
                    <a:pt x="120" y="238"/>
                    <a:pt x="156" y="243"/>
                    <a:pt x="64" y="256"/>
                  </a:cubicBezTo>
                  <a:cubicBezTo>
                    <a:pt x="44" y="286"/>
                    <a:pt x="29" y="318"/>
                    <a:pt x="9" y="348"/>
                  </a:cubicBezTo>
                  <a:cubicBezTo>
                    <a:pt x="6" y="366"/>
                    <a:pt x="0" y="384"/>
                    <a:pt x="0" y="402"/>
                  </a:cubicBezTo>
                  <a:cubicBezTo>
                    <a:pt x="0" y="506"/>
                    <a:pt x="69" y="501"/>
                    <a:pt x="146" y="540"/>
                  </a:cubicBezTo>
                  <a:cubicBezTo>
                    <a:pt x="161" y="632"/>
                    <a:pt x="174" y="605"/>
                    <a:pt x="274" y="594"/>
                  </a:cubicBezTo>
                  <a:cubicBezTo>
                    <a:pt x="315" y="553"/>
                    <a:pt x="311" y="571"/>
                    <a:pt x="365" y="585"/>
                  </a:cubicBezTo>
                  <a:cubicBezTo>
                    <a:pt x="408" y="628"/>
                    <a:pt x="475" y="604"/>
                    <a:pt x="493" y="549"/>
                  </a:cubicBezTo>
                  <a:cubicBezTo>
                    <a:pt x="512" y="618"/>
                    <a:pt x="557" y="628"/>
                    <a:pt x="621" y="649"/>
                  </a:cubicBezTo>
                  <a:cubicBezTo>
                    <a:pt x="721" y="643"/>
                    <a:pt x="776" y="673"/>
                    <a:pt x="804" y="585"/>
                  </a:cubicBezTo>
                  <a:cubicBezTo>
                    <a:pt x="837" y="618"/>
                    <a:pt x="897" y="620"/>
                    <a:pt x="941" y="631"/>
                  </a:cubicBezTo>
                  <a:cubicBezTo>
                    <a:pt x="959" y="628"/>
                    <a:pt x="979" y="630"/>
                    <a:pt x="996" y="622"/>
                  </a:cubicBezTo>
                  <a:cubicBezTo>
                    <a:pt x="1016" y="612"/>
                    <a:pt x="1034" y="547"/>
                    <a:pt x="1042" y="530"/>
                  </a:cubicBezTo>
                  <a:cubicBezTo>
                    <a:pt x="1025" y="460"/>
                    <a:pt x="1028" y="507"/>
                    <a:pt x="1060" y="512"/>
                  </a:cubicBezTo>
                  <a:cubicBezTo>
                    <a:pt x="1073" y="514"/>
                    <a:pt x="1085" y="506"/>
                    <a:pt x="1097" y="503"/>
                  </a:cubicBezTo>
                  <a:cubicBezTo>
                    <a:pt x="1151" y="476"/>
                    <a:pt x="1161" y="450"/>
                    <a:pt x="1179" y="393"/>
                  </a:cubicBezTo>
                  <a:cubicBezTo>
                    <a:pt x="1176" y="378"/>
                    <a:pt x="1178" y="361"/>
                    <a:pt x="1170" y="348"/>
                  </a:cubicBezTo>
                  <a:cubicBezTo>
                    <a:pt x="1153" y="322"/>
                    <a:pt x="1103" y="358"/>
                    <a:pt x="1179" y="320"/>
                  </a:cubicBezTo>
                  <a:cubicBezTo>
                    <a:pt x="1185" y="308"/>
                    <a:pt x="1196" y="297"/>
                    <a:pt x="1197" y="284"/>
                  </a:cubicBezTo>
                  <a:cubicBezTo>
                    <a:pt x="1205" y="174"/>
                    <a:pt x="1160" y="173"/>
                    <a:pt x="1069" y="137"/>
                  </a:cubicBezTo>
                  <a:cubicBezTo>
                    <a:pt x="1051" y="84"/>
                    <a:pt x="1072" y="136"/>
                    <a:pt x="1033" y="73"/>
                  </a:cubicBezTo>
                  <a:cubicBezTo>
                    <a:pt x="1026" y="62"/>
                    <a:pt x="1026" y="44"/>
                    <a:pt x="1015" y="37"/>
                  </a:cubicBezTo>
                  <a:cubicBezTo>
                    <a:pt x="987" y="19"/>
                    <a:pt x="923" y="0"/>
                    <a:pt x="923" y="0"/>
                  </a:cubicBezTo>
                  <a:cubicBezTo>
                    <a:pt x="868" y="8"/>
                    <a:pt x="841" y="2"/>
                    <a:pt x="823" y="55"/>
                  </a:cubicBezTo>
                  <a:cubicBezTo>
                    <a:pt x="785" y="30"/>
                    <a:pt x="739" y="20"/>
                    <a:pt x="695" y="9"/>
                  </a:cubicBezTo>
                  <a:cubicBezTo>
                    <a:pt x="641" y="26"/>
                    <a:pt x="657" y="48"/>
                    <a:pt x="621" y="82"/>
                  </a:cubicBezTo>
                  <a:cubicBezTo>
                    <a:pt x="611" y="113"/>
                    <a:pt x="622" y="110"/>
                    <a:pt x="603" y="110"/>
                  </a:cubicBezTo>
                  <a:close/>
                </a:path>
              </a:pathLst>
            </a:custGeom>
            <a:solidFill>
              <a:srgbClr val="969696">
                <a:alpha val="61000"/>
              </a:srgbClr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1536" y="198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Cloud</a:t>
              </a:r>
            </a:p>
          </p:txBody>
        </p:sp>
        <p:sp>
          <p:nvSpPr>
            <p:cNvPr id="12307" name="Rectangle 19"/>
            <p:cNvSpPr>
              <a:spLocks noChangeArrowheads="1"/>
            </p:cNvSpPr>
            <p:nvPr/>
          </p:nvSpPr>
          <p:spPr bwMode="auto">
            <a:xfrm>
              <a:off x="576" y="2496"/>
              <a:ext cx="720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Rectangle 20"/>
            <p:cNvSpPr>
              <a:spLocks noChangeArrowheads="1"/>
            </p:cNvSpPr>
            <p:nvPr/>
          </p:nvSpPr>
          <p:spPr bwMode="auto">
            <a:xfrm>
              <a:off x="2624" y="2496"/>
              <a:ext cx="720" cy="10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Rectangle 21"/>
            <p:cNvSpPr>
              <a:spLocks noChangeArrowheads="1"/>
            </p:cNvSpPr>
            <p:nvPr/>
          </p:nvSpPr>
          <p:spPr bwMode="auto">
            <a:xfrm>
              <a:off x="1288" y="3256"/>
              <a:ext cx="1344" cy="28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672" y="2784"/>
              <a:ext cx="5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Red Sea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2736" y="2768"/>
              <a:ext cx="5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Red Sea</a:t>
              </a:r>
            </a:p>
          </p:txBody>
        </p:sp>
      </p:grpSp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722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13" name="Picture 25" descr="C:\Users\Brent\AppData\Local\Microsoft\Windows\Temporary Internet Files\Content.IE5\IVK5DPWE\MC9003536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65100"/>
            <a:ext cx="19875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/>
              <a:t> </a:t>
            </a:r>
            <a:r>
              <a:rPr lang="en-US" sz="4000" dirty="0"/>
              <a:t>The Baptism of the Sea </a:t>
            </a:r>
            <a:br>
              <a:rPr lang="en-US" sz="4000" dirty="0"/>
            </a:br>
            <a:r>
              <a:rPr lang="en-US" sz="4000" dirty="0"/>
              <a:t>and the Cloud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14800"/>
          </a:xfrm>
          <a:ln w="19050">
            <a:solidFill>
              <a:srgbClr val="C00000"/>
            </a:solidFill>
          </a:ln>
        </p:spPr>
        <p:txBody>
          <a:bodyPr/>
          <a:lstStyle/>
          <a:p>
            <a:r>
              <a:rPr lang="en-US" sz="3200" dirty="0"/>
              <a:t>Ex. 14:30  “Thus the </a:t>
            </a:r>
            <a:r>
              <a:rPr lang="en-US" sz="3200" b="1" dirty="0">
                <a:solidFill>
                  <a:schemeClr val="accent6"/>
                </a:solidFill>
              </a:rPr>
              <a:t>Lord saved Israel</a:t>
            </a:r>
            <a:r>
              <a:rPr lang="en-US" sz="3200" dirty="0"/>
              <a:t> that day out of the hand of the Egyptians; and Israel saw the Egyptians dead upon the sea </a:t>
            </a:r>
            <a:r>
              <a:rPr lang="en-US" sz="3200" dirty="0" smtClean="0"/>
              <a:t>shore. </a:t>
            </a:r>
            <a:endParaRPr lang="en-US" sz="3200" dirty="0"/>
          </a:p>
          <a:p>
            <a:r>
              <a:rPr lang="en-US" sz="3200" dirty="0" err="1"/>
              <a:t>vs</a:t>
            </a:r>
            <a:r>
              <a:rPr lang="en-US" sz="3200" dirty="0"/>
              <a:t> 31 “And Israel saw that </a:t>
            </a:r>
            <a:r>
              <a:rPr lang="en-US" sz="3200" b="1" dirty="0">
                <a:solidFill>
                  <a:srgbClr val="C00000"/>
                </a:solidFill>
              </a:rPr>
              <a:t>great work which the Lord did</a:t>
            </a:r>
            <a:r>
              <a:rPr lang="en-US" sz="3200" dirty="0"/>
              <a:t> upon the Egyptians; and the people feared the Lord.”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62484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bldLvl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$64,000 Question . . 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3581400"/>
          </a:xfrm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en-US" sz="3600" dirty="0" smtClean="0"/>
              <a:t>Were </a:t>
            </a:r>
            <a:r>
              <a:rPr lang="en-US" sz="3600" u="sng" dirty="0"/>
              <a:t>they saved </a:t>
            </a:r>
            <a:r>
              <a:rPr lang="en-US" sz="3600" i="1" dirty="0">
                <a:solidFill>
                  <a:srgbClr val="C00000"/>
                </a:solidFill>
              </a:rPr>
              <a:t>before</a:t>
            </a:r>
            <a:r>
              <a:rPr lang="en-US" sz="3600" i="1" dirty="0"/>
              <a:t> </a:t>
            </a:r>
            <a:r>
              <a:rPr lang="en-US" sz="3600" dirty="0"/>
              <a:t>they went into the </a:t>
            </a:r>
            <a:r>
              <a:rPr lang="en-US" sz="3600" i="1" dirty="0"/>
              <a:t>“baptism of the sea and the cloud” </a:t>
            </a:r>
            <a:r>
              <a:rPr lang="en-US" sz="3600" dirty="0"/>
              <a:t>(crossed the Red Sea) or afterwards? </a:t>
            </a:r>
          </a:p>
          <a:p>
            <a:r>
              <a:rPr lang="en-US" sz="3600" dirty="0" smtClean="0"/>
              <a:t>Are </a:t>
            </a:r>
            <a:r>
              <a:rPr lang="en-US" sz="3600" u="sng" dirty="0"/>
              <a:t>we </a:t>
            </a:r>
            <a:r>
              <a:rPr lang="en-US" sz="3600" u="sng" dirty="0" smtClean="0"/>
              <a:t>saved </a:t>
            </a:r>
            <a:r>
              <a:rPr lang="en-US" sz="3600" dirty="0" smtClean="0"/>
              <a:t>before </a:t>
            </a:r>
            <a:r>
              <a:rPr lang="en-US" sz="3600" dirty="0"/>
              <a:t>we are baptized or </a:t>
            </a:r>
            <a:r>
              <a:rPr lang="en-US" sz="3600" dirty="0">
                <a:solidFill>
                  <a:schemeClr val="accent2"/>
                </a:solidFill>
              </a:rPr>
              <a:t>afterwards</a:t>
            </a:r>
            <a:r>
              <a:rPr lang="en-US" sz="3600" dirty="0"/>
              <a:t>?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1722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C:\Users\Brent\AppData\Local\Microsoft\Windows\Temporary Internet Files\Content.IE5\IVK5DPWE\MC90035363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696016" cy="129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uiExpand="1" build="p" bldLvl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This is the key!</a:t>
            </a:r>
            <a:endParaRPr lang="en-US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2438400"/>
            <a:ext cx="8001000" cy="3200400"/>
          </a:xfrm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sz="3600" dirty="0"/>
              <a:t>Keep your discussions as objective </a:t>
            </a:r>
            <a:r>
              <a:rPr lang="en-US" sz="3600" dirty="0" smtClean="0"/>
              <a:t>as </a:t>
            </a:r>
            <a:r>
              <a:rPr lang="en-US" sz="3600" dirty="0"/>
              <a:t>possible.  </a:t>
            </a:r>
          </a:p>
          <a:p>
            <a:r>
              <a:rPr lang="en-US" sz="3600" dirty="0"/>
              <a:t>Use the </a:t>
            </a:r>
            <a:r>
              <a:rPr lang="en-US" sz="3600" i="1" dirty="0">
                <a:solidFill>
                  <a:schemeClr val="accent2"/>
                </a:solidFill>
              </a:rPr>
              <a:t>Nathan principle </a:t>
            </a:r>
            <a:r>
              <a:rPr lang="en-US" sz="3600" dirty="0"/>
              <a:t>and overcome one of the greatest barriers to personal </a:t>
            </a:r>
            <a:r>
              <a:rPr lang="en-US" sz="3600" dirty="0" smtClean="0"/>
              <a:t>teaching</a:t>
            </a:r>
            <a:r>
              <a:rPr lang="en-US" sz="3600" dirty="0"/>
              <a:t>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641600" y="6286500"/>
            <a:ext cx="3962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smtClean="0"/>
              <a:t>The Nathan Principle</a:t>
            </a:r>
            <a:endParaRPr lang="en-US" sz="2800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"/>
            <a:ext cx="2895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The Nathan Principle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3733800"/>
          </a:xfrm>
          <a:ln w="19050">
            <a:solidFill>
              <a:srgbClr val="C00000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3600" dirty="0"/>
              <a:t> II Samuel 12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 </a:t>
            </a:r>
            <a:r>
              <a:rPr lang="en-US" sz="3600" dirty="0">
                <a:solidFill>
                  <a:schemeClr val="accent6"/>
                </a:solidFill>
              </a:rPr>
              <a:t>THE KEY:</a:t>
            </a:r>
          </a:p>
          <a:p>
            <a:pPr lvl="1">
              <a:buFont typeface="Wingdings" pitchFamily="2" charset="2"/>
              <a:buChar char="q"/>
            </a:pPr>
            <a:r>
              <a:rPr lang="en-US" sz="3600" dirty="0"/>
              <a:t> </a:t>
            </a:r>
            <a:r>
              <a:rPr lang="en-US" sz="3600" dirty="0" smtClean="0"/>
              <a:t>Help the one being taught </a:t>
            </a:r>
            <a:r>
              <a:rPr lang="en-US" sz="3600" dirty="0"/>
              <a:t>to make an </a:t>
            </a:r>
            <a:r>
              <a:rPr lang="en-US" sz="3600" i="1" dirty="0"/>
              <a:t>objective decision</a:t>
            </a:r>
            <a:r>
              <a:rPr lang="en-US" sz="3600" dirty="0"/>
              <a:t> before </a:t>
            </a:r>
            <a:r>
              <a:rPr lang="en-US" sz="3600" dirty="0" smtClean="0"/>
              <a:t>he/she becomes </a:t>
            </a:r>
            <a:r>
              <a:rPr lang="en-US" sz="3600" i="1" dirty="0"/>
              <a:t>emotionally</a:t>
            </a:r>
            <a:r>
              <a:rPr lang="en-US" sz="3600" dirty="0"/>
              <a:t> involved!!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218237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 descr="C:\Users\Brent\AppData\Local\Microsoft\Windows\Temporary Internet Files\Content.IE5\AHO00MTP\MC9004387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71700"/>
            <a:ext cx="1569974" cy="83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Brent\AppData\Local\Microsoft\Windows\Temporary Internet Files\Content.IE5\4M2JRXGU\MP9003847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64" y="1676400"/>
            <a:ext cx="2991236" cy="12192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outerShdw blurRad="50800" dist="50800" dir="5400000" algn="ctr" rotWithShape="0">
              <a:srgbClr val="000000">
                <a:alpha val="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 </a:t>
            </a:r>
            <a:r>
              <a:rPr lang="en-US" sz="4000" dirty="0"/>
              <a:t>Three things have nothing to do with Truth . . . . (</a:t>
            </a:r>
            <a:r>
              <a:rPr lang="en-US" sz="4000" dirty="0" err="1"/>
              <a:t>Jn</a:t>
            </a:r>
            <a:r>
              <a:rPr lang="en-US" sz="4000" dirty="0"/>
              <a:t> 8:32)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2971800"/>
            <a:ext cx="8001000" cy="2642858"/>
          </a:xfrm>
          <a:ln w="19050">
            <a:solidFill>
              <a:srgbClr val="C00000"/>
            </a:solidFill>
          </a:ln>
        </p:spPr>
        <p:txBody>
          <a:bodyPr/>
          <a:lstStyle/>
          <a:p>
            <a:r>
              <a:rPr lang="en-US" dirty="0"/>
              <a:t> </a:t>
            </a:r>
            <a:r>
              <a:rPr lang="en-US" sz="3600" dirty="0"/>
              <a:t>The Amount of </a:t>
            </a:r>
            <a:r>
              <a:rPr lang="en-US" sz="3600" i="1" dirty="0"/>
              <a:t>Time </a:t>
            </a:r>
            <a:r>
              <a:rPr lang="en-US" sz="3600" dirty="0"/>
              <a:t>. . .</a:t>
            </a:r>
          </a:p>
          <a:p>
            <a:r>
              <a:rPr lang="en-US" sz="3600" dirty="0"/>
              <a:t> The Number of </a:t>
            </a:r>
            <a:r>
              <a:rPr lang="en-US" sz="3600" i="1" dirty="0"/>
              <a:t>People </a:t>
            </a:r>
            <a:r>
              <a:rPr lang="en-US" sz="3600" dirty="0"/>
              <a:t>. . .</a:t>
            </a:r>
          </a:p>
          <a:p>
            <a:r>
              <a:rPr lang="en-US" sz="3600" dirty="0" smtClean="0"/>
              <a:t> The </a:t>
            </a:r>
            <a:r>
              <a:rPr lang="en-US" sz="3600" i="1" dirty="0"/>
              <a:t>Degree of Sincerity</a:t>
            </a:r>
            <a:r>
              <a:rPr lang="en-US" sz="3600" dirty="0"/>
              <a:t> of the </a:t>
            </a:r>
            <a:r>
              <a:rPr lang="en-US" sz="3600" dirty="0" smtClean="0"/>
              <a:t>believers. </a:t>
            </a:r>
            <a:endParaRPr lang="en-US" sz="36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14600" y="6248400"/>
            <a:ext cx="3962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smtClean="0"/>
              <a:t>The Nathan Principle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 bldLvl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4000" dirty="0"/>
              <a:t>Noah was saved by . . 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ln w="19050">
            <a:solidFill>
              <a:srgbClr val="C00000"/>
            </a:solidFill>
          </a:ln>
        </p:spPr>
        <p:txBody>
          <a:bodyPr/>
          <a:lstStyle/>
          <a:p>
            <a:r>
              <a:rPr lang="en-US" sz="3600" b="1" dirty="0"/>
              <a:t>Grace</a:t>
            </a:r>
            <a:r>
              <a:rPr lang="en-US" sz="3600" dirty="0"/>
              <a:t>  </a:t>
            </a:r>
            <a:r>
              <a:rPr lang="en-US" sz="3600" dirty="0" smtClean="0"/>
              <a:t>--Gen </a:t>
            </a:r>
            <a:r>
              <a:rPr lang="en-US" sz="3600" dirty="0"/>
              <a:t>6:8</a:t>
            </a:r>
          </a:p>
          <a:p>
            <a:r>
              <a:rPr lang="en-US" sz="3600" b="1" dirty="0"/>
              <a:t>Faith</a:t>
            </a:r>
            <a:r>
              <a:rPr lang="en-US" sz="3600" dirty="0"/>
              <a:t>  -- </a:t>
            </a:r>
            <a:r>
              <a:rPr lang="en-US" sz="3600" dirty="0" err="1"/>
              <a:t>Heb</a:t>
            </a:r>
            <a:r>
              <a:rPr lang="en-US" sz="3600" dirty="0"/>
              <a:t> 11:7</a:t>
            </a:r>
          </a:p>
          <a:p>
            <a:r>
              <a:rPr lang="en-US" sz="3600" b="1" dirty="0"/>
              <a:t>Obedience </a:t>
            </a:r>
            <a:r>
              <a:rPr lang="en-US" sz="3600" dirty="0"/>
              <a:t>– Gen 6:22  “</a:t>
            </a:r>
            <a:r>
              <a:rPr lang="en-US" sz="3600" u="sng" dirty="0"/>
              <a:t>All that Jehovah asked him to do</a:t>
            </a:r>
            <a:r>
              <a:rPr lang="en-US" sz="3600" dirty="0"/>
              <a:t>, so </a:t>
            </a:r>
            <a:r>
              <a:rPr lang="en-US" sz="3600" u="sng" dirty="0"/>
              <a:t>did</a:t>
            </a:r>
            <a:r>
              <a:rPr lang="en-US" sz="3600" dirty="0"/>
              <a:t> he.” </a:t>
            </a:r>
          </a:p>
          <a:p>
            <a:r>
              <a:rPr lang="en-US" sz="3600" dirty="0"/>
              <a:t>Faith, Grace, Obedience … are not </a:t>
            </a:r>
            <a:r>
              <a:rPr lang="en-US" sz="3600" i="1" dirty="0"/>
              <a:t>mutually exclusive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62484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 descr="C:\Users\Brent\AppData\Local\Microsoft\Windows\Temporary Internet Files\Content.IE5\AHO00MTP\MC9003536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1"/>
            <a:ext cx="2057401" cy="12954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001000" cy="1216025"/>
          </a:xfrm>
        </p:spPr>
        <p:txBody>
          <a:bodyPr/>
          <a:lstStyle/>
          <a:p>
            <a:r>
              <a:rPr lang="en-US" sz="4000" dirty="0"/>
              <a:t>Jacob and Joseph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752600"/>
            <a:ext cx="8915400" cy="4495800"/>
          </a:xfrm>
          <a:ln w="19050"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/>
              <a:t>Gen 37:31-35   And they took Joseph's coat, and killed a kid of the goats, and dipped the coat in the blood;  32 And they sent the coat of many </a:t>
            </a:r>
            <a:r>
              <a:rPr lang="en-US" sz="3200" dirty="0" smtClean="0"/>
              <a:t>colors</a:t>
            </a:r>
            <a:r>
              <a:rPr lang="en-US" sz="3200" dirty="0"/>
              <a:t>, and they brought it to their father; and said, This have we found: </a:t>
            </a:r>
            <a:r>
              <a:rPr lang="en-US" sz="3200" i="1" dirty="0"/>
              <a:t>know now whether it be thy son's coat or </a:t>
            </a:r>
            <a:r>
              <a:rPr lang="en-US" sz="3200" i="1" dirty="0" smtClean="0"/>
              <a:t>not?</a:t>
            </a:r>
            <a:endParaRPr lang="en-US" sz="3200" i="1" dirty="0"/>
          </a:p>
          <a:p>
            <a:pPr>
              <a:lnSpc>
                <a:spcPct val="80000"/>
              </a:lnSpc>
            </a:pPr>
            <a:r>
              <a:rPr lang="en-US" sz="3200" dirty="0"/>
              <a:t>33 And he knew it, and said, </a:t>
            </a:r>
            <a:r>
              <a:rPr lang="en-US" sz="3200" dirty="0" smtClean="0">
                <a:solidFill>
                  <a:srgbClr val="C00000"/>
                </a:solidFill>
              </a:rPr>
              <a:t>“</a:t>
            </a:r>
            <a:r>
              <a:rPr lang="en-US" sz="3200" b="1" dirty="0" smtClean="0">
                <a:solidFill>
                  <a:srgbClr val="C00000"/>
                </a:solidFill>
              </a:rPr>
              <a:t>It </a:t>
            </a:r>
            <a:r>
              <a:rPr lang="en-US" sz="3200" b="1" dirty="0">
                <a:solidFill>
                  <a:srgbClr val="C00000"/>
                </a:solidFill>
              </a:rPr>
              <a:t>is my son's coat; an evil beast hath devoured him; Joseph is without doubt rent in pieces</a:t>
            </a:r>
            <a:r>
              <a:rPr lang="en-US" sz="3200" b="1" dirty="0" smtClean="0">
                <a:solidFill>
                  <a:srgbClr val="C00000"/>
                </a:solidFill>
              </a:rPr>
              <a:t>.”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</a:pPr>
            <a:endParaRPr lang="en-US" sz="2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1900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484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01600"/>
            <a:ext cx="908050" cy="14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Jacob and Joseph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191000"/>
          </a:xfrm>
          <a:ln w="19050"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/>
              <a:t>34 </a:t>
            </a:r>
            <a:r>
              <a:rPr lang="en-US" sz="3200" dirty="0"/>
              <a:t>And Jacob </a:t>
            </a:r>
            <a:r>
              <a:rPr lang="en-US" sz="3200" b="1" dirty="0"/>
              <a:t>rent his clothes, and put sackcloth upon his loins, and mourned for his son many days</a:t>
            </a:r>
            <a:r>
              <a:rPr lang="en-US" sz="3200" dirty="0" smtClean="0"/>
              <a:t>.</a:t>
            </a: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35 And all his sons and all his daughters rose up to comfort him; but </a:t>
            </a:r>
            <a:r>
              <a:rPr lang="en-US" sz="3200" u="sng" dirty="0">
                <a:solidFill>
                  <a:schemeClr val="accent2"/>
                </a:solidFill>
              </a:rPr>
              <a:t>he refused to be comforted</a:t>
            </a:r>
            <a:r>
              <a:rPr lang="en-US" sz="3200" dirty="0"/>
              <a:t>; and he said, For I will go down into the grave unto my son mourning. Thus his father wept for him.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3200" dirty="0"/>
          </a:p>
          <a:p>
            <a:pPr>
              <a:lnSpc>
                <a:spcPct val="80000"/>
              </a:lnSpc>
            </a:pPr>
            <a:endParaRPr lang="en-US" sz="32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4600" y="6248400"/>
            <a:ext cx="3962400" cy="5334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en-US" sz="2800" smtClean="0"/>
              <a:t>The Nathan Principle</a:t>
            </a:r>
            <a:endParaRPr lang="en-US" sz="2800" dirty="0"/>
          </a:p>
        </p:txBody>
      </p:sp>
      <p:pic>
        <p:nvPicPr>
          <p:cNvPr id="48130" name="Picture 2" descr="C:\Users\Brent\AppData\Local\Microsoft\Windows\Temporary Internet Files\Content.IE5\AHO00MTP\MC9000787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7800"/>
            <a:ext cx="1143000" cy="166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49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Jacob and Joseph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3200400"/>
          </a:xfrm>
          <a:ln w="19050">
            <a:solidFill>
              <a:srgbClr val="C00000"/>
            </a:solidFill>
          </a:ln>
        </p:spPr>
        <p:txBody>
          <a:bodyPr/>
          <a:lstStyle/>
          <a:p>
            <a:r>
              <a:rPr lang="en-US" sz="3600" dirty="0"/>
              <a:t>Notice:  Jacob hears a lie (</a:t>
            </a:r>
            <a:r>
              <a:rPr lang="en-US" sz="3600" i="1" dirty="0"/>
              <a:t>deceived</a:t>
            </a:r>
            <a:r>
              <a:rPr lang="en-US" sz="3600" dirty="0"/>
              <a:t>) and believes it!</a:t>
            </a:r>
          </a:p>
          <a:p>
            <a:r>
              <a:rPr lang="en-US" sz="3600" dirty="0"/>
              <a:t>Results in an extreme emotional response!</a:t>
            </a:r>
          </a:p>
          <a:p>
            <a:r>
              <a:rPr lang="en-US" sz="3600" dirty="0"/>
              <a:t>22 years pass . . 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2484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917" name="Picture 5" descr="C:\Users\Brent\AppData\Local\Microsoft\Windows\Temporary Internet Files\Content.IE5\9S0EOVSC\MP9004430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116977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6892925" cy="1066800"/>
          </a:xfrm>
        </p:spPr>
        <p:txBody>
          <a:bodyPr/>
          <a:lstStyle/>
          <a:p>
            <a:r>
              <a:rPr lang="en-US" sz="4000" dirty="0" smtClean="0"/>
              <a:t>Joseph is alive and a ruler in Egypt!</a:t>
            </a:r>
            <a:endParaRPr lang="en-US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038600"/>
          </a:xfrm>
          <a:ln w="19050">
            <a:solidFill>
              <a:srgbClr val="C00000"/>
            </a:solidFill>
          </a:ln>
        </p:spPr>
        <p:txBody>
          <a:bodyPr/>
          <a:lstStyle/>
          <a:p>
            <a:r>
              <a:rPr lang="en-US" sz="3200" dirty="0"/>
              <a:t>Gen 45:25-28     Then they went up from Egypt, and came to the land of Canaan to their father Jacob. 26 They told him, saying, </a:t>
            </a:r>
            <a:r>
              <a:rPr lang="en-US" sz="3200" b="1" dirty="0"/>
              <a:t>"Joseph is still alive, and indeed he is ruler over all the land of Egypt."</a:t>
            </a:r>
            <a:r>
              <a:rPr lang="en-US" sz="3200" dirty="0"/>
              <a:t> But he was stunned, (his heart fainted KJV) for </a:t>
            </a:r>
            <a:r>
              <a:rPr lang="en-US" sz="3200" b="1" dirty="0"/>
              <a:t>he did not believe them</a:t>
            </a:r>
            <a:r>
              <a:rPr lang="en-US" sz="3200" dirty="0" smtClean="0"/>
              <a:t>.” </a:t>
            </a:r>
            <a:endParaRPr lang="en-US" sz="3200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722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5576"/>
            <a:ext cx="920041" cy="136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Jacob and Joseph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2133600"/>
            <a:ext cx="8534400" cy="1828800"/>
          </a:xfrm>
          <a:ln w="19050">
            <a:solidFill>
              <a:srgbClr val="C00000"/>
            </a:solidFill>
          </a:ln>
        </p:spPr>
        <p:txBody>
          <a:bodyPr/>
          <a:lstStyle/>
          <a:p>
            <a:r>
              <a:rPr lang="en-US" sz="3600" dirty="0" smtClean="0"/>
              <a:t>Now there is good </a:t>
            </a:r>
            <a:r>
              <a:rPr lang="en-US" sz="3600" dirty="0"/>
              <a:t>news –the truth – </a:t>
            </a:r>
            <a:r>
              <a:rPr lang="en-US" sz="3600" dirty="0" smtClean="0"/>
              <a:t>and yet </a:t>
            </a:r>
            <a:r>
              <a:rPr lang="en-US" sz="3600" i="1" dirty="0" smtClean="0"/>
              <a:t>no </a:t>
            </a:r>
            <a:r>
              <a:rPr lang="en-US" sz="3600" i="1" dirty="0"/>
              <a:t>emotional response</a:t>
            </a:r>
            <a:r>
              <a:rPr lang="en-US" sz="3600" dirty="0"/>
              <a:t>!</a:t>
            </a:r>
            <a:r>
              <a:rPr lang="en-US" sz="3200" dirty="0"/>
              <a:t>  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172200"/>
            <a:ext cx="41084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 descr="C:\Users\Test Account\AppData\Local\Microsoft\Windows\Temporary Internet Files\Content.IE5\EM2SQLA7\MC90043381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39" y="4114800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8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1841</TotalTime>
  <Words>826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Profile</vt:lpstr>
      <vt:lpstr>The Nathan Principle</vt:lpstr>
      <vt:lpstr> The Nathan Principle</vt:lpstr>
      <vt:lpstr> Three things have nothing to do with Truth . . . . (Jn 8:32) </vt:lpstr>
      <vt:lpstr> Noah was saved by . . .</vt:lpstr>
      <vt:lpstr>Jacob and Joseph </vt:lpstr>
      <vt:lpstr>Jacob and Joseph </vt:lpstr>
      <vt:lpstr>Jacob and Joseph</vt:lpstr>
      <vt:lpstr>Joseph is alive and a ruler in Egypt!</vt:lpstr>
      <vt:lpstr>Jacob and Joseph</vt:lpstr>
      <vt:lpstr>Conclusion:</vt:lpstr>
      <vt:lpstr>Notice: </vt:lpstr>
      <vt:lpstr>Future application:</vt:lpstr>
      <vt:lpstr>Future application:</vt:lpstr>
      <vt:lpstr> Moses and the Red Sea . . .</vt:lpstr>
      <vt:lpstr> I Corinthians 10:1-4</vt:lpstr>
      <vt:lpstr> The Baptism of the Sea  and the Cloud </vt:lpstr>
      <vt:lpstr> $64,000 Question . . .</vt:lpstr>
      <vt:lpstr>This is the key!</vt:lpstr>
    </vt:vector>
  </TitlesOfParts>
  <Company>MS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Carleton Brent Hunter</dc:creator>
  <cp:lastModifiedBy>Test Account</cp:lastModifiedBy>
  <cp:revision>34</cp:revision>
  <cp:lastPrinted>2012-07-02T00:02:30Z</cp:lastPrinted>
  <dcterms:created xsi:type="dcterms:W3CDTF">2006-08-01T20:52:19Z</dcterms:created>
  <dcterms:modified xsi:type="dcterms:W3CDTF">2014-08-06T06:42:09Z</dcterms:modified>
</cp:coreProperties>
</file>