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18"/>
  </p:handoutMasterIdLst>
  <p:sldIdLst>
    <p:sldId id="256" r:id="rId2"/>
    <p:sldId id="257" r:id="rId3"/>
    <p:sldId id="284" r:id="rId4"/>
    <p:sldId id="285" r:id="rId5"/>
    <p:sldId id="261" r:id="rId6"/>
    <p:sldId id="289" r:id="rId7"/>
    <p:sldId id="259" r:id="rId8"/>
    <p:sldId id="286" r:id="rId9"/>
    <p:sldId id="287" r:id="rId10"/>
    <p:sldId id="260" r:id="rId11"/>
    <p:sldId id="288" r:id="rId12"/>
    <p:sldId id="263" r:id="rId13"/>
    <p:sldId id="278" r:id="rId14"/>
    <p:sldId id="280" r:id="rId15"/>
    <p:sldId id="281" r:id="rId16"/>
    <p:sldId id="283" r:id="rId17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8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05" y="0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296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D73EB526-5C34-4122-9E77-14378E10F1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058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502CFD9-B5AF-4E68-BB66-2CB2217720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81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39DEC-963D-4353-8E8A-C777298EF0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32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549E2-FCD8-4CBB-A583-A0555380B0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69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6D9CF-CB88-42E4-8974-E0FDF53025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10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B2858-7A74-4A24-960C-798C0AEECD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90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94A3A-3CE9-4DC5-A52A-7770368A66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4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8524F-95DC-4842-A9E5-385A811DBE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32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1CA33-8622-4B1F-A271-5FB3AD3403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14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87D09-724F-4C1B-B20F-B81CE67DB4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45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9BCFE-7186-41CA-93CA-CCA562120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83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5178EE-FC87-4E52-A63E-3F3D02DF22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6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9537 h 1000"/>
              <a:gd name="T6" fmla="*/ 0 w 1000"/>
              <a:gd name="T7" fmla="*/ 109537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014DA53-CFF2-42E4-AAF4-D8EA00FF6F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74725"/>
            <a:ext cx="7772400" cy="1371600"/>
          </a:xfrm>
        </p:spPr>
        <p:txBody>
          <a:bodyPr/>
          <a:lstStyle/>
          <a:p>
            <a:pPr eaLnBrk="1" hangingPunct="1"/>
            <a:r>
              <a:rPr lang="en-US" altLang="en-US" sz="4400" smtClean="0"/>
              <a:t>The Nathan Principle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87363"/>
            <a:ext cx="7010400" cy="990600"/>
          </a:xfrm>
        </p:spPr>
        <p:txBody>
          <a:bodyPr/>
          <a:lstStyle/>
          <a:p>
            <a:pPr eaLnBrk="1" hangingPunct="1"/>
            <a:r>
              <a:rPr lang="en-US" altLang="en-US" i="1" smtClean="0"/>
              <a:t>How To Convict the Sincerely Deceived of Religious Error</a:t>
            </a: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2590800"/>
            <a:ext cx="43338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152400"/>
            <a:ext cx="3124200" cy="12160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  <a:r>
              <a:rPr lang="en-US" altLang="en-US" i="1" dirty="0" smtClean="0"/>
              <a:t>What’s the difference?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001000" cy="38100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altLang="en-US" sz="3600" dirty="0" smtClean="0"/>
              <a:t>Between Baptist, Methodists, and Catholics and those of us who are </a:t>
            </a:r>
            <a:r>
              <a:rPr lang="en-US" altLang="en-US" sz="3600" i="1" dirty="0" smtClean="0">
                <a:solidFill>
                  <a:srgbClr val="FF0000"/>
                </a:solidFill>
              </a:rPr>
              <a:t>undenominational</a:t>
            </a:r>
            <a:r>
              <a:rPr lang="en-US" altLang="en-US" sz="3600" dirty="0" smtClean="0"/>
              <a:t>? </a:t>
            </a:r>
          </a:p>
          <a:p>
            <a:pPr lvl="1" eaLnBrk="1" hangingPunct="1"/>
            <a:r>
              <a:rPr lang="en-US" altLang="en-US" sz="3600" dirty="0" smtClean="0"/>
              <a:t>We all </a:t>
            </a:r>
            <a:r>
              <a:rPr lang="en-US" altLang="en-US" sz="3600" i="1" dirty="0" smtClean="0">
                <a:solidFill>
                  <a:srgbClr val="C00000"/>
                </a:solidFill>
              </a:rPr>
              <a:t>believe</a:t>
            </a:r>
            <a:r>
              <a:rPr lang="en-US" altLang="en-US" sz="3600" dirty="0" smtClean="0">
                <a:solidFill>
                  <a:srgbClr val="C00000"/>
                </a:solidFill>
              </a:rPr>
              <a:t> in God </a:t>
            </a:r>
            <a:r>
              <a:rPr lang="en-US" altLang="en-US" sz="3600" dirty="0" smtClean="0"/>
              <a:t>. . .</a:t>
            </a:r>
          </a:p>
          <a:p>
            <a:pPr lvl="1" eaLnBrk="1" hangingPunct="1"/>
            <a:r>
              <a:rPr lang="en-US" altLang="en-US" sz="3600" dirty="0" smtClean="0"/>
              <a:t>We disagree on </a:t>
            </a:r>
            <a:r>
              <a:rPr lang="en-US" altLang="en-US" sz="3600" i="1" dirty="0" smtClean="0">
                <a:solidFill>
                  <a:srgbClr val="C00000"/>
                </a:solidFill>
              </a:rPr>
              <a:t>how we come to terms</a:t>
            </a:r>
            <a:r>
              <a:rPr lang="en-US" altLang="en-US" sz="3600" i="1" dirty="0" smtClean="0"/>
              <a:t> with that God . . .</a:t>
            </a:r>
          </a:p>
        </p:txBody>
      </p:sp>
      <p:pic>
        <p:nvPicPr>
          <p:cNvPr id="9220" name="Picture 4" descr="C:\Users\Administrator\AppData\Local\Microsoft\Windows\Temporary Internet Files\Content.IE5\F97ZM1XK\MC90004803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8594"/>
            <a:ext cx="1089685" cy="174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istrator\AppData\Local\Microsoft\Windows\Temporary Internet Files\Content.IE5\QKBYAPNL\MC9002004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238" y="207933"/>
            <a:ext cx="1718761" cy="137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Administrator\AppData\Local\Microsoft\Windows\Temporary Internet Files\Content.IE5\Z1S2ZI69\MC90043458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31164"/>
            <a:ext cx="1092200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152400"/>
            <a:ext cx="3124200" cy="12160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  <a:r>
              <a:rPr lang="en-US" altLang="en-US" i="1" dirty="0" smtClean="0"/>
              <a:t>What’s the difference?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95730"/>
            <a:ext cx="8534400" cy="4419600"/>
          </a:xfrm>
          <a:ln>
            <a:solidFill>
              <a:srgbClr val="FF0000"/>
            </a:solidFill>
          </a:ln>
        </p:spPr>
        <p:txBody>
          <a:bodyPr/>
          <a:lstStyle/>
          <a:p>
            <a:pPr lvl="0" eaLnBrk="1" hangingPunct="1">
              <a:buClr>
                <a:srgbClr val="CC0000"/>
              </a:buClr>
            </a:pPr>
            <a:r>
              <a:rPr lang="en-US" altLang="en-US" sz="3500" i="1" dirty="0">
                <a:solidFill>
                  <a:srgbClr val="FF0000"/>
                </a:solidFill>
              </a:rPr>
              <a:t>Denominational</a:t>
            </a:r>
            <a:r>
              <a:rPr lang="en-US" altLang="en-US" sz="3500" i="1" dirty="0">
                <a:solidFill>
                  <a:srgbClr val="000000"/>
                </a:solidFill>
              </a:rPr>
              <a:t> people say:      </a:t>
            </a:r>
            <a:r>
              <a:rPr lang="en-US" altLang="en-US" sz="3500" i="1" dirty="0">
                <a:solidFill>
                  <a:srgbClr val="C00000"/>
                </a:solidFill>
              </a:rPr>
              <a:t>“Go to the church of </a:t>
            </a:r>
            <a:r>
              <a:rPr lang="en-US" altLang="en-US" sz="3500" i="1" u="sng" dirty="0">
                <a:solidFill>
                  <a:srgbClr val="C00000"/>
                </a:solidFill>
              </a:rPr>
              <a:t>your choice</a:t>
            </a:r>
            <a:r>
              <a:rPr lang="en-US" altLang="en-US" sz="3500" i="1" dirty="0">
                <a:solidFill>
                  <a:srgbClr val="C00000"/>
                </a:solidFill>
              </a:rPr>
              <a:t>, come to terms with God on </a:t>
            </a:r>
            <a:r>
              <a:rPr lang="en-US" altLang="en-US" sz="3500" i="1" u="sng" dirty="0">
                <a:solidFill>
                  <a:srgbClr val="C00000"/>
                </a:solidFill>
              </a:rPr>
              <a:t>my terms</a:t>
            </a:r>
            <a:r>
              <a:rPr lang="en-US" altLang="en-US" sz="3500" i="1" dirty="0">
                <a:solidFill>
                  <a:srgbClr val="C00000"/>
                </a:solidFill>
              </a:rPr>
              <a:t>.”</a:t>
            </a:r>
          </a:p>
          <a:p>
            <a:pPr lvl="0" eaLnBrk="1" hangingPunct="1">
              <a:buClr>
                <a:srgbClr val="CC0000"/>
              </a:buClr>
            </a:pPr>
            <a:r>
              <a:rPr lang="en-US" altLang="en-US" sz="3500" i="1" dirty="0">
                <a:solidFill>
                  <a:srgbClr val="FF0000"/>
                </a:solidFill>
              </a:rPr>
              <a:t>Undenominational</a:t>
            </a:r>
            <a:r>
              <a:rPr lang="en-US" altLang="en-US" sz="3500" i="1" dirty="0">
                <a:solidFill>
                  <a:srgbClr val="000000"/>
                </a:solidFill>
              </a:rPr>
              <a:t> perspective:  “</a:t>
            </a:r>
            <a:r>
              <a:rPr lang="en-US" altLang="en-US" sz="3500" i="1" dirty="0">
                <a:solidFill>
                  <a:srgbClr val="C00000"/>
                </a:solidFill>
              </a:rPr>
              <a:t>Go to the church of </a:t>
            </a:r>
            <a:r>
              <a:rPr lang="en-US" altLang="en-US" sz="3500" i="1" u="sng" dirty="0">
                <a:solidFill>
                  <a:srgbClr val="C00000"/>
                </a:solidFill>
              </a:rPr>
              <a:t>His choice</a:t>
            </a:r>
            <a:r>
              <a:rPr lang="en-US" altLang="en-US" sz="3500" i="1" dirty="0">
                <a:solidFill>
                  <a:srgbClr val="C00000"/>
                </a:solidFill>
              </a:rPr>
              <a:t>, come to terms with God on His terms, </a:t>
            </a:r>
            <a:r>
              <a:rPr lang="en-US" altLang="en-US" sz="3500" i="1" u="sng" dirty="0">
                <a:solidFill>
                  <a:srgbClr val="C00000"/>
                </a:solidFill>
              </a:rPr>
              <a:t>not mine</a:t>
            </a:r>
            <a:r>
              <a:rPr lang="en-US" altLang="en-US" sz="3500" i="1" dirty="0">
                <a:solidFill>
                  <a:srgbClr val="C00000"/>
                </a:solidFill>
              </a:rPr>
              <a:t>.” </a:t>
            </a:r>
          </a:p>
          <a:p>
            <a:pPr eaLnBrk="1" hangingPunct="1"/>
            <a:endParaRPr lang="en-US" altLang="en-US" sz="3600" i="1" dirty="0" smtClean="0"/>
          </a:p>
        </p:txBody>
      </p:sp>
      <p:pic>
        <p:nvPicPr>
          <p:cNvPr id="9220" name="Picture 4" descr="C:\Users\Administrator\AppData\Local\Microsoft\Windows\Temporary Internet Files\Content.IE5\F97ZM1XK\MC90004803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8594"/>
            <a:ext cx="1089685" cy="174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istrator\AppData\Local\Microsoft\Windows\Temporary Internet Files\Content.IE5\QKBYAPNL\MC9002004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238" y="207933"/>
            <a:ext cx="1718761" cy="137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Administrator\AppData\Local\Microsoft\Windows\Temporary Internet Files\Content.IE5\Z1S2ZI69\MC90043458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31164"/>
            <a:ext cx="1092200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85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3387725" cy="12160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  <a:r>
              <a:rPr lang="en-US" altLang="en-US" sz="4400" dirty="0" err="1" smtClean="0"/>
              <a:t>Ecc</a:t>
            </a:r>
            <a:r>
              <a:rPr lang="en-US" altLang="en-US" sz="4400" dirty="0" smtClean="0"/>
              <a:t>. 5:1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752600"/>
            <a:ext cx="8516937" cy="4191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“To draw nigh to hear (listen) is better than to give the sacrifice of a fool,  not knowing they are doing evil.”</a:t>
            </a:r>
          </a:p>
          <a:p>
            <a:pPr eaLnBrk="1" hangingPunct="1"/>
            <a:r>
              <a:rPr lang="en-US" altLang="en-US" sz="3200" dirty="0" smtClean="0"/>
              <a:t>If you are going to be religious, make sure you do it so that it gets you to heaven!</a:t>
            </a:r>
          </a:p>
          <a:p>
            <a:pPr eaLnBrk="1" hangingPunct="1"/>
            <a:r>
              <a:rPr lang="en-US" altLang="en-US" sz="3200" u="sng" dirty="0" smtClean="0">
                <a:solidFill>
                  <a:srgbClr val="C00000"/>
                </a:solidFill>
              </a:rPr>
              <a:t>Un</a:t>
            </a:r>
            <a:r>
              <a:rPr lang="en-US" altLang="en-US" sz="3200" dirty="0" smtClean="0">
                <a:solidFill>
                  <a:srgbClr val="C00000"/>
                </a:solidFill>
              </a:rPr>
              <a:t>denominational</a:t>
            </a:r>
            <a:r>
              <a:rPr lang="en-US" altLang="en-US" sz="3200" dirty="0" smtClean="0"/>
              <a:t> = </a:t>
            </a:r>
            <a:r>
              <a:rPr lang="en-US" altLang="en-US" sz="3200" u="sng" dirty="0" smtClean="0"/>
              <a:t>Not</a:t>
            </a:r>
            <a:r>
              <a:rPr lang="en-US" altLang="en-US" sz="3200" dirty="0" smtClean="0"/>
              <a:t> </a:t>
            </a:r>
            <a:r>
              <a:rPr lang="en-US" altLang="en-US" sz="3200" i="1" dirty="0" smtClean="0"/>
              <a:t>divide</a:t>
            </a:r>
            <a:r>
              <a:rPr lang="en-US" altLang="en-US" sz="3200" dirty="0" smtClean="0"/>
              <a:t>, but </a:t>
            </a:r>
            <a:r>
              <a:rPr lang="en-US" altLang="en-US" sz="3200" i="1" dirty="0" smtClean="0"/>
              <a:t>unite</a:t>
            </a:r>
            <a:r>
              <a:rPr lang="en-US" altLang="en-US" sz="3200" dirty="0" smtClean="0"/>
              <a:t> on God’s truth. </a:t>
            </a:r>
          </a:p>
        </p:txBody>
      </p:sp>
      <p:pic>
        <p:nvPicPr>
          <p:cNvPr id="10245" name="Picture 5" descr="C:\Users\Administrator\AppData\Local\Microsoft\Windows\Temporary Internet Files\Content.IE5\2ZRQJQ5X\MP90039921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731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Administrator\AppData\Local\Microsoft\Windows\Temporary Internet Files\Content.IE5\QKBYAPNL\MC90009793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7310"/>
            <a:ext cx="989502" cy="128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1" y="304800"/>
            <a:ext cx="6477000" cy="1216025"/>
          </a:xfrm>
        </p:spPr>
        <p:txBody>
          <a:bodyPr/>
          <a:lstStyle/>
          <a:p>
            <a:pPr eaLnBrk="1" hangingPunct="1"/>
            <a:r>
              <a:rPr lang="en-US" altLang="en-US" i="1" dirty="0" smtClean="0"/>
              <a:t> </a:t>
            </a:r>
            <a:r>
              <a:rPr lang="en-US" altLang="en-US" sz="4000" i="1" dirty="0" smtClean="0"/>
              <a:t>Do not say: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4635" y="1676400"/>
            <a:ext cx="8001000" cy="46482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Church of Christ people</a:t>
            </a:r>
          </a:p>
          <a:p>
            <a:pPr eaLnBrk="1" hangingPunct="1"/>
            <a:r>
              <a:rPr lang="en-US" altLang="en-US" sz="3200" dirty="0" smtClean="0"/>
              <a:t>C of C preachers/doctrine</a:t>
            </a:r>
          </a:p>
          <a:p>
            <a:pPr eaLnBrk="1" hangingPunct="1"/>
            <a:r>
              <a:rPr lang="en-US" altLang="en-US" sz="3200" dirty="0" smtClean="0"/>
              <a:t>Let us hear what the Church of Christ teaches!</a:t>
            </a:r>
          </a:p>
          <a:p>
            <a:pPr eaLnBrk="1" hangingPunct="1"/>
            <a:r>
              <a:rPr lang="en-US" altLang="en-US" sz="3200" dirty="0" smtClean="0"/>
              <a:t>I’m trying to convert him to the Church of Christ</a:t>
            </a:r>
          </a:p>
          <a:p>
            <a:pPr eaLnBrk="1" hangingPunct="1"/>
            <a:r>
              <a:rPr lang="en-US" altLang="en-US" sz="3200" dirty="0" smtClean="0"/>
              <a:t>The Church of Christ teaches</a:t>
            </a:r>
          </a:p>
          <a:p>
            <a:pPr eaLnBrk="1" hangingPunct="1"/>
            <a:r>
              <a:rPr lang="en-US" altLang="en-US" sz="3200" dirty="0" smtClean="0"/>
              <a:t>The Church of Christ is right. </a:t>
            </a:r>
          </a:p>
        </p:txBody>
      </p:sp>
      <p:pic>
        <p:nvPicPr>
          <p:cNvPr id="11269" name="Picture 5" descr="C:\Users\Administrator\AppData\Local\Microsoft\Windows\Temporary Internet Files\Content.IE5\QKBYAPNL\MC9004378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1022350" cy="102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Administrator\AppData\Local\Microsoft\Windows\Temporary Internet Files\Content.IE5\F97ZM1XK\MP90043050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4332"/>
            <a:ext cx="1614566" cy="144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4987925" cy="12160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Review: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4958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C00000"/>
                </a:solidFill>
              </a:rPr>
              <a:t>How long is this line?  </a:t>
            </a:r>
            <a:r>
              <a:rPr lang="en-US" altLang="en-US" sz="3600" dirty="0" smtClean="0"/>
              <a:t>Col 3:17</a:t>
            </a:r>
          </a:p>
          <a:p>
            <a:pPr eaLnBrk="1" hangingPunct="1"/>
            <a:r>
              <a:rPr lang="en-US" altLang="en-US" sz="3600" dirty="0" smtClean="0">
                <a:solidFill>
                  <a:srgbClr val="C00000"/>
                </a:solidFill>
              </a:rPr>
              <a:t>Three things </a:t>
            </a:r>
            <a:r>
              <a:rPr lang="en-US" altLang="en-US" sz="3600" dirty="0" smtClean="0"/>
              <a:t>that have nothing to do with truth.  </a:t>
            </a:r>
            <a:r>
              <a:rPr lang="en-US" altLang="en-US" sz="3600" dirty="0" err="1" smtClean="0"/>
              <a:t>Jn</a:t>
            </a:r>
            <a:r>
              <a:rPr lang="en-US" altLang="en-US" sz="3600" dirty="0" smtClean="0"/>
              <a:t> 8:32</a:t>
            </a:r>
          </a:p>
          <a:p>
            <a:pPr eaLnBrk="1" hangingPunct="1"/>
            <a:r>
              <a:rPr lang="en-US" altLang="en-US" sz="3600" dirty="0" smtClean="0"/>
              <a:t>What is the difference between </a:t>
            </a:r>
            <a:r>
              <a:rPr lang="en-US" altLang="en-US" sz="3600" dirty="0" smtClean="0">
                <a:solidFill>
                  <a:srgbClr val="C00000"/>
                </a:solidFill>
              </a:rPr>
              <a:t>denominations</a:t>
            </a:r>
            <a:r>
              <a:rPr lang="en-US" altLang="en-US" sz="3600" dirty="0" smtClean="0"/>
              <a:t> and those who strive to be </a:t>
            </a:r>
            <a:r>
              <a:rPr lang="en-US" altLang="en-US" sz="3600" i="1" dirty="0" smtClean="0">
                <a:solidFill>
                  <a:srgbClr val="C00000"/>
                </a:solidFill>
              </a:rPr>
              <a:t>undenominational</a:t>
            </a:r>
            <a:r>
              <a:rPr lang="en-US" altLang="en-US" sz="3600" dirty="0" smtClean="0"/>
              <a:t>?</a:t>
            </a:r>
          </a:p>
          <a:p>
            <a:pPr marL="0" indent="0" eaLnBrk="1" hangingPunct="1">
              <a:buNone/>
            </a:pPr>
            <a:r>
              <a:rPr lang="en-US" altLang="en-US" sz="3600" dirty="0"/>
              <a:t> </a:t>
            </a:r>
            <a:r>
              <a:rPr lang="en-US" altLang="en-US" sz="3600" dirty="0" smtClean="0"/>
              <a:t>  </a:t>
            </a:r>
            <a:r>
              <a:rPr lang="en-US" altLang="en-US" sz="3600" dirty="0" err="1" smtClean="0"/>
              <a:t>Ecc</a:t>
            </a:r>
            <a:r>
              <a:rPr lang="en-US" altLang="en-US" sz="3600" dirty="0" smtClean="0"/>
              <a:t> 5:1. </a:t>
            </a:r>
          </a:p>
        </p:txBody>
      </p:sp>
      <p:pic>
        <p:nvPicPr>
          <p:cNvPr id="12293" name="Picture 5" descr="C:\Users\Administrator\AppData\Local\Microsoft\Windows\Temporary Internet Files\Content.IE5\Z1S2ZI69\MC90024039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9949"/>
            <a:ext cx="1761134" cy="144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Users\Administrator\AppData\Local\Microsoft\Windows\Temporary Internet Files\Content.IE5\F97ZM1XK\MC90044151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-122277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5486400" cy="1216025"/>
          </a:xfrm>
        </p:spPr>
        <p:txBody>
          <a:bodyPr/>
          <a:lstStyle/>
          <a:p>
            <a:pPr eaLnBrk="1" hangingPunct="1"/>
            <a:r>
              <a:rPr lang="en-US" altLang="en-US" smtClean="0"/>
              <a:t>The Nathan principle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Look for </a:t>
            </a:r>
            <a:r>
              <a:rPr lang="en-US" altLang="en-US" sz="3200" b="1" dirty="0" smtClean="0"/>
              <a:t>key principles first</a:t>
            </a:r>
            <a:r>
              <a:rPr lang="en-US" altLang="en-US" sz="3200" dirty="0" smtClean="0"/>
              <a:t>, then subsequent teaching becomes easier</a:t>
            </a:r>
          </a:p>
          <a:p>
            <a:pPr eaLnBrk="1" hangingPunct="1"/>
            <a:r>
              <a:rPr lang="en-US" altLang="en-US" sz="3200" dirty="0" smtClean="0"/>
              <a:t>Keep discussions as </a:t>
            </a:r>
            <a:r>
              <a:rPr lang="en-US" altLang="en-US" sz="3200" i="1" dirty="0" smtClean="0"/>
              <a:t>objective</a:t>
            </a:r>
            <a:r>
              <a:rPr lang="en-US" altLang="en-US" sz="3200" dirty="0" smtClean="0"/>
              <a:t> as possible.</a:t>
            </a:r>
          </a:p>
          <a:p>
            <a:pPr eaLnBrk="1" hangingPunct="1"/>
            <a:r>
              <a:rPr lang="en-US" altLang="en-US" sz="3200" dirty="0" smtClean="0"/>
              <a:t>Use the </a:t>
            </a:r>
            <a:r>
              <a:rPr lang="en-US" altLang="en-US" sz="3200" dirty="0" smtClean="0">
                <a:solidFill>
                  <a:srgbClr val="C00000"/>
                </a:solidFill>
              </a:rPr>
              <a:t>Nathan principles to overcome one of the greatest barriers to personal teaching.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2434"/>
            <a:ext cx="2039937" cy="160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74725"/>
            <a:ext cx="7772400" cy="1371600"/>
          </a:xfrm>
        </p:spPr>
        <p:txBody>
          <a:bodyPr/>
          <a:lstStyle/>
          <a:p>
            <a:pPr eaLnBrk="1" hangingPunct="1"/>
            <a:r>
              <a:rPr lang="en-US" altLang="en-US" sz="4400" dirty="0" smtClean="0"/>
              <a:t>The Nathan Principles 1-3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87363"/>
            <a:ext cx="7010400" cy="990600"/>
          </a:xfrm>
        </p:spPr>
        <p:txBody>
          <a:bodyPr/>
          <a:lstStyle/>
          <a:p>
            <a:pPr eaLnBrk="1" hangingPunct="1"/>
            <a:r>
              <a:rPr lang="en-US" altLang="en-US" i="1" smtClean="0"/>
              <a:t>How To Convict the Sincerely Deceived of Religious Error</a:t>
            </a: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336" y="2590800"/>
            <a:ext cx="43338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02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3" y="176213"/>
            <a:ext cx="6376987" cy="1216025"/>
          </a:xfrm>
        </p:spPr>
        <p:txBody>
          <a:bodyPr/>
          <a:lstStyle/>
          <a:p>
            <a:pPr eaLnBrk="1" hangingPunct="1"/>
            <a:r>
              <a:rPr lang="en-US" altLang="en-US" smtClean="0"/>
              <a:t> </a:t>
            </a:r>
            <a:r>
              <a:rPr lang="en-US" altLang="en-US" sz="4400" smtClean="0"/>
              <a:t>The Nathan Principle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  <a:r>
              <a:rPr lang="en-US" altLang="en-US" sz="3600" dirty="0" smtClean="0"/>
              <a:t>II Samuel 12</a:t>
            </a:r>
          </a:p>
          <a:p>
            <a:pPr eaLnBrk="1" hangingPunct="1"/>
            <a:r>
              <a:rPr lang="en-US" altLang="en-US" dirty="0" smtClean="0"/>
              <a:t> </a:t>
            </a:r>
            <a:r>
              <a:rPr lang="en-US" altLang="en-US" sz="4000" dirty="0" smtClean="0"/>
              <a:t>THE KEY:</a:t>
            </a:r>
          </a:p>
          <a:p>
            <a:pPr lvl="1" eaLnBrk="1" hangingPunct="1"/>
            <a:r>
              <a:rPr lang="en-US" altLang="en-US" sz="3600" dirty="0" smtClean="0"/>
              <a:t>Get the prospect to make an </a:t>
            </a:r>
            <a:r>
              <a:rPr lang="en-US" altLang="en-US" sz="3600" i="1" dirty="0" smtClean="0"/>
              <a:t>objective decision</a:t>
            </a:r>
            <a:r>
              <a:rPr lang="en-US" altLang="en-US" sz="3600" dirty="0" smtClean="0"/>
              <a:t> before they become </a:t>
            </a:r>
            <a:r>
              <a:rPr lang="en-US" altLang="en-US" sz="3600" i="1" dirty="0" smtClean="0"/>
              <a:t>emotionally</a:t>
            </a:r>
            <a:r>
              <a:rPr lang="en-US" altLang="en-US" sz="3600" dirty="0" smtClean="0"/>
              <a:t> involved!! </a:t>
            </a: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176213"/>
            <a:ext cx="26082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5597525" cy="1216025"/>
          </a:xfrm>
        </p:spPr>
        <p:txBody>
          <a:bodyPr/>
          <a:lstStyle/>
          <a:p>
            <a:pPr eaLnBrk="1" hangingPunct="1"/>
            <a:r>
              <a:rPr lang="en-US" altLang="en-US" smtClean="0"/>
              <a:t> The Nathan Principle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2286000"/>
            <a:ext cx="8001000" cy="381000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b="1" dirty="0" smtClean="0"/>
              <a:t>_____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dirty="0" smtClean="0"/>
              <a:t> </a:t>
            </a:r>
            <a:r>
              <a:rPr lang="en-US" altLang="en-US" sz="3600" b="1" dirty="0" smtClean="0"/>
              <a:t>How long is this line?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One guess/opinion is as good as another.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Measure it with a ruler, and all the guesses/opinions that don’t measure up are wrong. </a:t>
            </a:r>
            <a:r>
              <a:rPr lang="en-US" altLang="en-US" sz="3600" i="1" dirty="0" smtClean="0"/>
              <a:t>Right?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176213"/>
            <a:ext cx="26082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21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5597525" cy="1216025"/>
          </a:xfrm>
        </p:spPr>
        <p:txBody>
          <a:bodyPr/>
          <a:lstStyle/>
          <a:p>
            <a:pPr eaLnBrk="1" hangingPunct="1"/>
            <a:r>
              <a:rPr lang="en-US" altLang="en-US" smtClean="0"/>
              <a:t> The Nathan Principle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57413"/>
            <a:ext cx="8305800" cy="3810000"/>
          </a:xfrm>
          <a:ln>
            <a:solidFill>
              <a:srgbClr val="FF0000"/>
            </a:solidFill>
          </a:ln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CC0000"/>
              </a:buClr>
            </a:pPr>
            <a:r>
              <a:rPr lang="en-US" altLang="en-US" sz="3600" dirty="0">
                <a:solidFill>
                  <a:srgbClr val="000000"/>
                </a:solidFill>
              </a:rPr>
              <a:t>Is that being </a:t>
            </a:r>
            <a:r>
              <a:rPr lang="en-US" altLang="en-US" sz="3600" i="1" dirty="0">
                <a:solidFill>
                  <a:srgbClr val="000000"/>
                </a:solidFill>
              </a:rPr>
              <a:t>narrow or too closed minded</a:t>
            </a:r>
            <a:r>
              <a:rPr lang="en-US" altLang="en-US" sz="3600" dirty="0">
                <a:solidFill>
                  <a:srgbClr val="000000"/>
                </a:solidFill>
              </a:rPr>
              <a:t>?</a:t>
            </a:r>
          </a:p>
          <a:p>
            <a:pPr lvl="1" eaLnBrk="1" hangingPunct="1">
              <a:lnSpc>
                <a:spcPct val="90000"/>
              </a:lnSpc>
              <a:buClr>
                <a:srgbClr val="CC0000"/>
              </a:buClr>
            </a:pPr>
            <a:r>
              <a:rPr lang="en-US" altLang="en-US" sz="3600" dirty="0">
                <a:solidFill>
                  <a:srgbClr val="000000"/>
                </a:solidFill>
              </a:rPr>
              <a:t>What if after the truth was pointed out one still refuses to admit they were mistaken?</a:t>
            </a:r>
          </a:p>
          <a:p>
            <a:pPr lvl="1" eaLnBrk="1" hangingPunct="1">
              <a:lnSpc>
                <a:spcPct val="90000"/>
              </a:lnSpc>
              <a:buClr>
                <a:srgbClr val="CC0000"/>
              </a:buClr>
            </a:pPr>
            <a:r>
              <a:rPr lang="en-US" altLang="en-US" sz="3600" dirty="0">
                <a:solidFill>
                  <a:srgbClr val="000000"/>
                </a:solidFill>
              </a:rPr>
              <a:t>Either ignorant, or just being stubborn!</a:t>
            </a:r>
          </a:p>
        </p:txBody>
      </p:sp>
      <p:pic>
        <p:nvPicPr>
          <p:cNvPr id="16386" name="Picture 2" descr="C:\Users\Administrator\AppData\Local\Microsoft\Windows\Temporary Internet Files\Content.IE5\QKBYAPNL\MC9003045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1813255" cy="155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13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5943599" cy="12160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  <a:r>
              <a:rPr lang="en-US" altLang="en-US" sz="3500" dirty="0" smtClean="0"/>
              <a:t>THE BIBLE IS OUR RULE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God gave the Israelites ten </a:t>
            </a:r>
            <a:r>
              <a:rPr lang="en-US" altLang="en-US" sz="2800" i="1" dirty="0" smtClean="0"/>
              <a:t>commandments</a:t>
            </a:r>
            <a:r>
              <a:rPr lang="en-US" altLang="en-US" sz="2800" dirty="0" smtClean="0"/>
              <a:t> not </a:t>
            </a:r>
            <a:r>
              <a:rPr lang="en-US" altLang="en-US" sz="2800" i="1" dirty="0" smtClean="0"/>
              <a:t>ten suggestions.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Religion is based upon authority (Col 3:17)!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Let’s agree never to say, “I think so,” “I was always taught,” “My church teaches.”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Instead:  Paul said, or Jesus teaches, Peter wrote, rather than </a:t>
            </a:r>
            <a:r>
              <a:rPr lang="en-US" altLang="en-US" sz="2400" i="1" dirty="0" smtClean="0"/>
              <a:t>“I think” </a:t>
            </a:r>
            <a:r>
              <a:rPr lang="en-US" altLang="en-US" sz="2400" dirty="0" smtClean="0"/>
              <a:t>or the </a:t>
            </a:r>
            <a:r>
              <a:rPr lang="en-US" altLang="en-US" sz="2400" i="1" dirty="0" smtClean="0"/>
              <a:t>“church of Christ teaches.”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I </a:t>
            </a:r>
            <a:r>
              <a:rPr lang="en-US" altLang="en-US" sz="2400" dirty="0" err="1" smtClean="0"/>
              <a:t>Thess</a:t>
            </a:r>
            <a:r>
              <a:rPr lang="en-US" altLang="en-US" sz="2400" dirty="0" smtClean="0"/>
              <a:t> 1:8 The church </a:t>
            </a:r>
            <a:r>
              <a:rPr lang="en-US" altLang="en-US" sz="2400" i="1" dirty="0" smtClean="0"/>
              <a:t>“sounded out the word of the Lord.” </a:t>
            </a:r>
          </a:p>
        </p:txBody>
      </p:sp>
      <p:pic>
        <p:nvPicPr>
          <p:cNvPr id="7173" name="Picture 5" descr="C:\Users\Administrator\AppData\Local\Microsoft\Windows\Temporary Internet Files\Content.IE5\2ZRQJQ5X\MP9004001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2301"/>
            <a:ext cx="1295400" cy="176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4683125" cy="12160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  <a:r>
              <a:rPr lang="en-US" altLang="en-US" sz="4400" dirty="0" smtClean="0"/>
              <a:t>Application: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Mark 16:16  “He that </a:t>
            </a:r>
            <a:r>
              <a:rPr lang="en-US" altLang="en-US" b="1" dirty="0" smtClean="0"/>
              <a:t>believeth </a:t>
            </a:r>
            <a:r>
              <a:rPr lang="en-US" altLang="en-US" b="1" u="sng" dirty="0" smtClean="0"/>
              <a:t>and</a:t>
            </a:r>
            <a:r>
              <a:rPr lang="en-US" altLang="en-US" b="1" dirty="0" smtClean="0"/>
              <a:t> is baptized</a:t>
            </a:r>
            <a:r>
              <a:rPr lang="en-US" altLang="en-US" dirty="0" smtClean="0"/>
              <a:t> shall be saved, he that believed not shall be condemned.” </a:t>
            </a:r>
            <a:endParaRPr lang="en-US" altLang="en-US" b="1" dirty="0" smtClean="0"/>
          </a:p>
          <a:p>
            <a:pPr eaLnBrk="1" hangingPunct="1"/>
            <a:r>
              <a:rPr lang="en-US" altLang="en-US" dirty="0" smtClean="0"/>
              <a:t>Is that being narrow or </a:t>
            </a:r>
            <a:r>
              <a:rPr lang="en-US" altLang="en-US" i="1" dirty="0" smtClean="0"/>
              <a:t>too closed minded</a:t>
            </a:r>
            <a:r>
              <a:rPr lang="en-US" altLang="en-US" dirty="0" smtClean="0"/>
              <a:t>?</a:t>
            </a:r>
          </a:p>
          <a:p>
            <a:pPr lvl="1" eaLnBrk="1" hangingPunct="1"/>
            <a:r>
              <a:rPr lang="en-US" altLang="en-US" dirty="0" smtClean="0"/>
              <a:t>What if after the truth is pointed out and one still refuses to admit they were mistaken?</a:t>
            </a:r>
          </a:p>
          <a:p>
            <a:pPr lvl="1" eaLnBrk="1" hangingPunct="1"/>
            <a:r>
              <a:rPr lang="en-US" altLang="en-US" dirty="0" smtClean="0"/>
              <a:t>Either </a:t>
            </a:r>
            <a:r>
              <a:rPr lang="en-US" altLang="en-US" i="1" dirty="0" smtClean="0"/>
              <a:t>ignorant, </a:t>
            </a:r>
            <a:r>
              <a:rPr lang="en-US" altLang="en-US" dirty="0" smtClean="0"/>
              <a:t>or just being </a:t>
            </a:r>
            <a:r>
              <a:rPr lang="en-US" altLang="en-US" i="1" dirty="0" smtClean="0"/>
              <a:t>stubborn</a:t>
            </a:r>
            <a:r>
              <a:rPr lang="en-US" altLang="en-US" dirty="0" smtClean="0"/>
              <a:t>!</a:t>
            </a:r>
          </a:p>
        </p:txBody>
      </p:sp>
      <p:pic>
        <p:nvPicPr>
          <p:cNvPr id="14341" name="Picture 5" descr="C:\Users\Administrator\AppData\Local\Microsoft\Windows\Temporary Internet Files\Content.IE5\Z1S2ZI69\MC90005889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538" y="152400"/>
            <a:ext cx="1099410" cy="139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1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7883525" cy="1216025"/>
          </a:xfrm>
        </p:spPr>
        <p:txBody>
          <a:bodyPr/>
          <a:lstStyle/>
          <a:p>
            <a:pPr eaLnBrk="1" hangingPunct="1"/>
            <a:r>
              <a:rPr lang="en-US" altLang="en-US" sz="3400" dirty="0" smtClean="0"/>
              <a:t> </a:t>
            </a:r>
            <a:r>
              <a:rPr lang="en-US" altLang="en-US" sz="3600" dirty="0" smtClean="0"/>
              <a:t>Three things have nothing to do with Truth (</a:t>
            </a:r>
            <a:r>
              <a:rPr lang="en-US" altLang="en-US" sz="3600" dirty="0" err="1" smtClean="0"/>
              <a:t>Jn</a:t>
            </a:r>
            <a:r>
              <a:rPr lang="en-US" altLang="en-US" sz="3600" dirty="0" smtClean="0"/>
              <a:t> 8:32)!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001000" cy="4038600"/>
          </a:xfrm>
          <a:ln w="19050"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n-US" altLang="en-US" sz="4000" dirty="0" smtClean="0"/>
              <a:t> The Amount of </a:t>
            </a:r>
            <a:r>
              <a:rPr lang="en-US" altLang="en-US" sz="4000" i="1" dirty="0" smtClean="0"/>
              <a:t>Time </a:t>
            </a:r>
            <a:r>
              <a:rPr lang="en-US" altLang="en-US" sz="4000" dirty="0" smtClean="0"/>
              <a:t>. . .</a:t>
            </a:r>
          </a:p>
          <a:p>
            <a:pPr marL="0" indent="0" eaLnBrk="1" hangingPunct="1">
              <a:buNone/>
            </a:pPr>
            <a:r>
              <a:rPr lang="en-US" altLang="en-US" sz="4000" dirty="0" smtClean="0"/>
              <a:t> </a:t>
            </a:r>
          </a:p>
        </p:txBody>
      </p:sp>
      <p:pic>
        <p:nvPicPr>
          <p:cNvPr id="8196" name="Picture 4" descr="C:\Users\Administrator\AppData\Local\Microsoft\Windows\Temporary Internet Files\Content.IE5\2ZRQJQ5X\MC91021719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173" y="2780675"/>
            <a:ext cx="2450592" cy="288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Administrator\AppData\Local\Microsoft\Windows\Temporary Internet Files\Content.IE5\Z1S2ZI69\MC90008919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239242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7959725" cy="1216025"/>
          </a:xfrm>
        </p:spPr>
        <p:txBody>
          <a:bodyPr/>
          <a:lstStyle/>
          <a:p>
            <a:pPr eaLnBrk="1" hangingPunct="1"/>
            <a:r>
              <a:rPr lang="en-US" altLang="en-US" sz="3400" dirty="0" smtClean="0"/>
              <a:t> </a:t>
            </a:r>
            <a:r>
              <a:rPr lang="en-US" altLang="en-US" sz="3600" dirty="0" smtClean="0"/>
              <a:t>Three things have nothing to do with Truth (</a:t>
            </a:r>
            <a:r>
              <a:rPr lang="en-US" altLang="en-US" sz="3600" dirty="0" err="1" smtClean="0"/>
              <a:t>Jn</a:t>
            </a:r>
            <a:r>
              <a:rPr lang="en-US" altLang="en-US" sz="3600" dirty="0" smtClean="0"/>
              <a:t> 8:32)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001000" cy="3200400"/>
          </a:xfrm>
          <a:ln w="19050"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n-US" altLang="en-US" sz="4000" dirty="0" smtClean="0"/>
              <a:t> The Number of </a:t>
            </a:r>
            <a:r>
              <a:rPr lang="en-US" altLang="en-US" sz="4000" i="1" dirty="0" smtClean="0"/>
              <a:t>People </a:t>
            </a:r>
            <a:r>
              <a:rPr lang="en-US" altLang="en-US" sz="4000" dirty="0" smtClean="0"/>
              <a:t>. . .</a:t>
            </a:r>
          </a:p>
          <a:p>
            <a:pPr marL="0" indent="0" eaLnBrk="1" hangingPunct="1">
              <a:buNone/>
            </a:pPr>
            <a:endParaRPr lang="en-US" altLang="en-US" sz="4000" dirty="0" smtClean="0"/>
          </a:p>
        </p:txBody>
      </p:sp>
      <p:pic>
        <p:nvPicPr>
          <p:cNvPr id="8198" name="Picture 6" descr="C:\Users\Administrator\AppData\Local\Microsoft\Windows\Temporary Internet Files\Content.IE5\2ZRQJQ5X\MC91021636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10992"/>
            <a:ext cx="2971800" cy="258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Administrator\AppData\Local\Microsoft\Windows\Temporary Internet Files\Content.IE5\QKBYAPNL\MP90044247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64194"/>
            <a:ext cx="1819275" cy="21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9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7807325" cy="1216025"/>
          </a:xfrm>
        </p:spPr>
        <p:txBody>
          <a:bodyPr/>
          <a:lstStyle/>
          <a:p>
            <a:pPr eaLnBrk="1" hangingPunct="1"/>
            <a:r>
              <a:rPr lang="en-US" altLang="en-US" sz="3400" dirty="0" smtClean="0"/>
              <a:t> </a:t>
            </a:r>
            <a:r>
              <a:rPr lang="en-US" altLang="en-US" sz="3600" dirty="0" smtClean="0"/>
              <a:t>Three things have nothing to do with Truth (</a:t>
            </a:r>
            <a:r>
              <a:rPr lang="en-US" altLang="en-US" sz="3600" dirty="0" err="1" smtClean="0"/>
              <a:t>Jn</a:t>
            </a:r>
            <a:r>
              <a:rPr lang="en-US" altLang="en-US" sz="3600" dirty="0" smtClean="0"/>
              <a:t> 8:32)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001000" cy="3505200"/>
          </a:xfrm>
          <a:ln w="19050"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n-US" altLang="en-US" sz="4000" dirty="0" smtClean="0"/>
              <a:t>The </a:t>
            </a:r>
            <a:r>
              <a:rPr lang="en-US" altLang="en-US" sz="4000" i="1" dirty="0" smtClean="0"/>
              <a:t>Degree of Sincerity</a:t>
            </a:r>
            <a:r>
              <a:rPr lang="en-US" altLang="en-US" sz="4000" dirty="0" smtClean="0"/>
              <a:t> of the believers . .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944" y="3355299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1"/>
            <a:ext cx="20002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13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 bldLvl="2"/>
    </p:bld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1777</TotalTime>
  <Words>616</Words>
  <Application>Microsoft Office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Profile</vt:lpstr>
      <vt:lpstr>The Nathan Principle</vt:lpstr>
      <vt:lpstr> The Nathan Principle</vt:lpstr>
      <vt:lpstr> The Nathan Principle</vt:lpstr>
      <vt:lpstr> The Nathan Principle</vt:lpstr>
      <vt:lpstr> THE BIBLE IS OUR RULE </vt:lpstr>
      <vt:lpstr> Application:</vt:lpstr>
      <vt:lpstr> Three things have nothing to do with Truth (Jn 8:32)!</vt:lpstr>
      <vt:lpstr> Three things have nothing to do with Truth (Jn 8:32) </vt:lpstr>
      <vt:lpstr> Three things have nothing to do with Truth (Jn 8:32) </vt:lpstr>
      <vt:lpstr> What’s the difference? </vt:lpstr>
      <vt:lpstr> What’s the difference? </vt:lpstr>
      <vt:lpstr> Ecc. 5:1</vt:lpstr>
      <vt:lpstr> Do not say:</vt:lpstr>
      <vt:lpstr>Review:</vt:lpstr>
      <vt:lpstr>The Nathan principle</vt:lpstr>
      <vt:lpstr>The Nathan Principles 1-3</vt:lpstr>
    </vt:vector>
  </TitlesOfParts>
  <Company>MS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Carleton Brent Hunter</dc:creator>
  <cp:lastModifiedBy>Test Account</cp:lastModifiedBy>
  <cp:revision>26</cp:revision>
  <cp:lastPrinted>2014-03-09T22:16:10Z</cp:lastPrinted>
  <dcterms:created xsi:type="dcterms:W3CDTF">2006-08-01T20:52:19Z</dcterms:created>
  <dcterms:modified xsi:type="dcterms:W3CDTF">2014-08-06T06:41:07Z</dcterms:modified>
</cp:coreProperties>
</file>