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84" r:id="rId4"/>
    <p:sldMasterId id="2147483698" r:id="rId5"/>
    <p:sldMasterId id="2147483768" r:id="rId6"/>
  </p:sldMasterIdLst>
  <p:notesMasterIdLst>
    <p:notesMasterId r:id="rId27"/>
  </p:notesMasterIdLst>
  <p:handoutMasterIdLst>
    <p:handoutMasterId r:id="rId28"/>
  </p:handoutMasterIdLst>
  <p:sldIdLst>
    <p:sldId id="256" r:id="rId7"/>
    <p:sldId id="257" r:id="rId8"/>
    <p:sldId id="258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2" r:id="rId18"/>
    <p:sldId id="271" r:id="rId19"/>
    <p:sldId id="272" r:id="rId20"/>
    <p:sldId id="273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65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2DCB57C-C33E-4B11-B27B-2D4E25A167BA}" type="datetimeFigureOut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BAF9D85-9978-4E4A-88DF-25B01D64D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0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DF10520-3E1A-40BE-96B3-ED57A019BB6D}" type="datetimeFigureOut">
              <a:rPr lang="en-US"/>
              <a:pPr>
                <a:defRPr/>
              </a:pPr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60D2FE51-1849-42D3-9FF9-4267B462F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3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A5DA58-1FF8-4299-B137-6227CEB2AEC3}" type="slidenum">
              <a:rPr lang="en-US">
                <a:solidFill>
                  <a:srgbClr val="000000"/>
                </a:solidFill>
                <a:cs typeface="Arial" charset="0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FC05EC-F241-4590-A213-D67BBA87D126}" type="slidenum">
              <a:rPr lang="en-US">
                <a:solidFill>
                  <a:srgbClr val="000000"/>
                </a:solidFill>
                <a:cs typeface="Arial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Ac 16:27 When the jailer awoke and saw the prison doors opened, he drew his sword and was about to kill himself, supposing that the prisoners had escaped.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 28 But Paul cried out with a loud voice, saying, "Do not harm yourself, for we are all here!"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 29 And he called for lights and rushed in, and trembling with fear he fell down before Paul and Silas,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 30 and after he brought them out, he said, "Sirs, what must I do to be saved?"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 31 They said, "Believe in the Lord Jesus, and you will be saved, you and your household."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 32 And they spoke the word of the Lord to him together with all who were in his house.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 33 And he took them that very hour of the night and washed their wounds, and immediately he was baptized, he and all his household.</a:t>
            </a:r>
          </a:p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cs typeface="Arial" charset="0"/>
              </a:rPr>
              <a:t> 34 And he brought them into his house and set food before them, and rejoiced greatly, having believed in God with his whole household.</a:t>
            </a:r>
          </a:p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7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2E0F45-4031-423A-80E4-7AA9A5F45629}" type="slidenum">
              <a:rPr lang="en-US">
                <a:solidFill>
                  <a:srgbClr val="000000"/>
                </a:solidFill>
                <a:cs typeface="Arial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9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DF578D-CCF7-4DC8-B486-8A8FBF3939C6}" type="slidenum">
              <a:rPr lang="en-US">
                <a:solidFill>
                  <a:srgbClr val="000000"/>
                </a:solidFill>
                <a:cs typeface="Arial" charset="0"/>
              </a:rPr>
              <a:pPr eaLnBrk="1" hangingPunct="1"/>
              <a:t>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2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36E5D9-F5B9-4251-B601-84424206161D}" type="slidenum">
              <a:rPr lang="en-US">
                <a:solidFill>
                  <a:srgbClr val="000000"/>
                </a:solidFill>
              </a:rPr>
              <a:pPr eaLnBrk="1" hangingPunct="1"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67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E63F6F-76E7-4649-95BE-6E0357310A97}" type="slidenum">
              <a:rPr lang="en-US">
                <a:solidFill>
                  <a:srgbClr val="000000"/>
                </a:solidFill>
                <a:cs typeface="Arial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4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71298B-9DC5-4B0D-ADDA-016FEB03A602}" type="slidenum">
              <a:rPr 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5225" y="692150"/>
            <a:ext cx="4624388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smtClean="0">
                <a:latin typeface="Arial" charset="0"/>
                <a:cs typeface="Arial" charset="0"/>
              </a:rPr>
              <a:t>Baptism is not the gospel – it is part of the gospel because it is the rsponse to the gospel</a:t>
            </a:r>
          </a:p>
          <a:p>
            <a:pPr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400" smtClean="0">
                <a:latin typeface="Arial" charset="0"/>
                <a:cs typeface="Arial" charset="0"/>
              </a:rPr>
              <a:t>Man began to treat baptism as gospel – I came to preach gospel not to baptize</a:t>
            </a:r>
          </a:p>
        </p:txBody>
      </p:sp>
    </p:spTree>
    <p:extLst>
      <p:ext uri="{BB962C8B-B14F-4D97-AF65-F5344CB8AC3E}">
        <p14:creationId xmlns:p14="http://schemas.microsoft.com/office/powerpoint/2010/main" val="427040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4508BC-FC8C-4737-B4E6-84C7276E3036}" type="slidenum">
              <a:rPr lang="en-US">
                <a:solidFill>
                  <a:srgbClr val="000000"/>
                </a:solidFill>
                <a:cs typeface="Arial" charset="0"/>
              </a:rPr>
              <a:pPr eaLnBrk="1" hangingPunct="1"/>
              <a:t>17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3738"/>
            <a:ext cx="4621212" cy="346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400" smtClean="0">
                <a:latin typeface="Arial" charset="0"/>
                <a:cs typeface="Arial" charset="0"/>
              </a:rPr>
              <a:t>Baptism is not the gospel – it is part of the gospel because it is the rsponse to the gospel</a:t>
            </a:r>
          </a:p>
          <a:p>
            <a:pPr>
              <a:spcBef>
                <a:spcPct val="0"/>
              </a:spcBef>
            </a:pPr>
            <a:endParaRPr lang="en-US" sz="14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400" smtClean="0">
                <a:latin typeface="Arial" charset="0"/>
                <a:cs typeface="Arial" charset="0"/>
              </a:rPr>
              <a:t>Man began to treat baptism as gospel – I came to preach gospel not to baptize</a:t>
            </a:r>
          </a:p>
        </p:txBody>
      </p:sp>
    </p:spTree>
    <p:extLst>
      <p:ext uri="{BB962C8B-B14F-4D97-AF65-F5344CB8AC3E}">
        <p14:creationId xmlns:p14="http://schemas.microsoft.com/office/powerpoint/2010/main" val="127646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1432-CC2D-4281-9186-B955B9DEE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8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5A00-93F6-45CC-8D26-8EEF33365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6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7258E-C307-4C42-AACC-A6BCA6B6B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7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DCAD-9BC1-4765-B1F1-07E14B607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768B9-5FE1-44DD-9ADC-9A6D737ED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1E027-3F55-4805-ADDB-769B1988E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24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A21D-03BB-426E-BFD5-48F4E4CAA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F3CA-36C7-4484-93A3-815817AC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88C2-82C1-43A8-9F52-A3F9C4495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5B616-D9FD-42CF-8904-FAF9C7152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2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C7762-17E6-4AA8-A40A-56A21EAE1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7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33E0-E9F2-4CA0-99D1-5BA19CA54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6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1EEF6-90A8-4D63-85DE-8CB409DCE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4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DF759-D678-45FF-A0F0-78B6E4A95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3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9A3D0-4C7A-49D9-8575-4F20E376B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9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2F18D-D1C2-4A6E-B4AE-3122C4804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67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6ABE-438B-4669-87F5-2C250EF72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29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379E-F05B-48EA-9D8A-E84E6E239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2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1D48-5F94-4949-BFEA-FB5076050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32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0C9E-12AD-49B5-9D69-FBFDAA180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577E0-54E5-4D98-9F7A-74A513A28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3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040EA-58BE-498A-AEF5-CDF44DA0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C9C7-5E48-41FF-98C3-991DD5582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73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0010F-97D0-40DD-A7B2-C16B3A833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22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F5F8-DC2A-42EA-ACB8-9687068C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91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AF984-8BE2-4C14-A38D-73D7E0896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33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081A-E5E1-4691-ADD7-1D29AA91F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65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CBD08305_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/>
          <a:lstStyle>
            <a:lvl1pPr>
              <a:defRPr sz="5400">
                <a:solidFill>
                  <a:srgbClr val="F4FFD5"/>
                </a:solidFill>
                <a:latin typeface="Eras Bold IT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75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F4FFD5"/>
                </a:solidFill>
                <a:latin typeface="Eras Bold ITC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857C-F34A-4EBB-BB76-4BE9FFB2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66565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93269-EA72-42EF-A55C-312C10EEC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0035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0DE6-6DE8-4D94-9BD3-07AA830F1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684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1BBD-4BE0-45E8-A354-DDB0EA365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89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8F1D0-E2EC-449F-BF53-D6C3B3B53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683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989E5-3707-4F93-B3C0-451AE9627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044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A5A50-DA01-4C37-97D2-DA80C2FBF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5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7145-293B-44DD-9F8D-4BE50B10A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4631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040DF-2C86-47A7-AC41-39DD3DC92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1866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4E2BD-BEBB-4954-9621-2958191EF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2318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06E3-4315-44E6-9D33-3005CDB62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81009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4138"/>
            <a:ext cx="2286000" cy="604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4138"/>
            <a:ext cx="6705600" cy="604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D506-FF7C-424C-82A3-DB9C78B23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0104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84138"/>
            <a:ext cx="9144000" cy="604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2B00E-2406-4E4B-945C-0D0727260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78727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138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8FDD-85F7-4597-B09B-61C551302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8049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355BF-83ED-43F1-A08E-CC75AEC10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2808-1304-4BE7-908A-450BAFBCF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2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20BD2-5B39-4632-A6A3-C97ADA974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3E39-80F7-499C-9912-C3EDC9825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145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77AF-8263-432F-A163-205990180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62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FA4F-6CB2-45D5-939A-0B9FD3AE8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15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86C52-5FA7-415F-82D5-F1268F693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55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EB97-5437-4A0D-ACB1-C4A79C944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04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FD61-1F30-4CF8-ACE8-B14BB7405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834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B1B80-B7C5-43A4-B38E-0D30A0534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08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40BE2-DC8A-4985-A7D4-80D3644D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5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7136-514F-4A3B-9575-1B0891185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64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5FC3C-0FA5-4D16-BB66-BF2C2E4EF0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D26C9-2CEA-43C9-B33C-150F748BFA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BCCB-ECA9-43A2-92B2-7D777F135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47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D6175-584B-4BA3-9C90-2356F925F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9392-2D7E-4F1D-883F-6DBA72693E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9CFFA-8D14-49DA-A006-5495B3AE14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03E23-1B9E-430E-9E52-419EC6E626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3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1DB7B-5E0B-4104-B1FF-49247ED3EE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0C98F-BD0F-4EC4-ADCF-0EE25486E2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9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4EAB-98F0-459A-8285-06E1937350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8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E2E7E-E35B-4736-9D4D-18493E91F2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A93A5-2184-4646-9202-71B04ACFA7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2C24F-AA47-42DD-A4B1-81279C0CD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F05D-E8F4-4263-AB50-035AA9CF1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6A4A3-F332-45BB-994C-FDD65793B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CA8F189A-C4B0-408D-9E61-ED4FC816E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98" descr="Save Yourself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9" descr="Save Yourself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71AEFF58-8DD3-40D7-B64A-1EE3AD5CE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04" descr="Save Yourself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0C384C18-26FB-4E74-A98F-20B0475C6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64" descr="Save Yourself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CBD08305_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841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7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7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rgbClr val="000000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C489716F-2FF3-4B9B-8830-87E61B214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4" name="Picture 8" descr="telescop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08688"/>
            <a:ext cx="6810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Eras Light ITC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CB977BD-C868-4B6D-A167-C096629DE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64" descr="Save Yourself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DDB79994-43F3-4F47-8BA2-C7D11A825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42" name="Picture 82" descr="israels shepherd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7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2057400"/>
            <a:ext cx="4876800" cy="1754326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23 Things that </a:t>
            </a:r>
          </a:p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smtClean="0"/>
              <a:t>14 Things that have some part  in the Salvation from Sin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2514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/>
              <a:t>Preachers/messengers – I </a:t>
            </a:r>
            <a:r>
              <a:rPr lang="en-US" sz="3600" b="1" dirty="0" err="1" smtClean="0"/>
              <a:t>Cor</a:t>
            </a:r>
            <a:r>
              <a:rPr lang="en-US" sz="3600" b="1" dirty="0" smtClean="0"/>
              <a:t> 1:21.</a:t>
            </a:r>
          </a:p>
          <a:p>
            <a:pPr eaLnBrk="1" hangingPunct="1"/>
            <a:r>
              <a:rPr lang="en-US" sz="3600" b="1" dirty="0" smtClean="0"/>
              <a:t>Truth – John 8:32, 2 </a:t>
            </a:r>
            <a:r>
              <a:rPr lang="en-US" sz="3600" b="1" dirty="0" err="1" smtClean="0"/>
              <a:t>Thess</a:t>
            </a:r>
            <a:r>
              <a:rPr lang="en-US" sz="3600" b="1" dirty="0" smtClean="0"/>
              <a:t> 2:10.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u="sng" dirty="0" smtClean="0"/>
              <a:t>9 Ways</a:t>
            </a:r>
            <a:r>
              <a:rPr lang="en-US" sz="3600" b="1" dirty="0" smtClean="0"/>
              <a:t> We Must Respond.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smtClean="0"/>
              <a:t>HEAR – Rom 10:14-17, Acts 11:14</a:t>
            </a:r>
          </a:p>
          <a:p>
            <a:pPr eaLnBrk="1" hangingPunct="1"/>
            <a:r>
              <a:rPr lang="en-US" sz="3600" b="1" smtClean="0"/>
              <a:t>BELIEVE (FAITH) – Jn 8:24, Heb 11: 6</a:t>
            </a:r>
          </a:p>
          <a:p>
            <a:pPr eaLnBrk="1" hangingPunct="1"/>
            <a:r>
              <a:rPr lang="en-US" sz="3600" b="1" smtClean="0"/>
              <a:t>REPENTANCE (Turn) – Acts 2:38, 3:19, Acts 17:30</a:t>
            </a:r>
          </a:p>
          <a:p>
            <a:pPr eaLnBrk="1" hangingPunct="1"/>
            <a:r>
              <a:rPr lang="en-US" sz="3600" b="1" smtClean="0"/>
              <a:t>CONFESSION – Matt 10:32-33, Rm 10:9-10, Acts 8: 36-37.</a:t>
            </a:r>
          </a:p>
          <a:p>
            <a:pPr eaLnBrk="1" hangingPunct="1"/>
            <a:r>
              <a:rPr lang="en-US" sz="3600" b="1" smtClean="0"/>
              <a:t>BAPTISM – Mk 16:16, Acts 2:38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Preaching </a:t>
            </a:r>
            <a:r>
              <a:rPr lang="en-US" smtClean="0">
                <a:solidFill>
                  <a:srgbClr val="E0014A"/>
                </a:solidFill>
              </a:rPr>
              <a:t>Jesus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68450"/>
            <a:ext cx="8367713" cy="4525963"/>
          </a:xfrm>
          <a:solidFill>
            <a:srgbClr val="000080">
              <a:alpha val="74901"/>
            </a:srgbClr>
          </a:solidFill>
        </p:spPr>
        <p:txBody>
          <a:bodyPr/>
          <a:lstStyle/>
          <a:p>
            <a:pPr marL="6350" indent="7938" eaLnBrk="1" hangingPunct="1">
              <a:lnSpc>
                <a:spcPct val="80000"/>
              </a:lnSpc>
              <a:buFontTx/>
              <a:buNone/>
            </a:pPr>
            <a:r>
              <a:rPr lang="en-US" sz="2400" b="1" i="1" smtClean="0">
                <a:solidFill>
                  <a:schemeClr val="bg1"/>
                </a:solidFill>
                <a:latin typeface="Eras Medium ITC" pitchFamily="34" charset="0"/>
              </a:rPr>
              <a:t>Then Philip opened his mouth, and beginning from this Scripture he preached Jesus to him. </a:t>
            </a:r>
          </a:p>
          <a:p>
            <a:pPr marL="6350" indent="7938" eaLnBrk="1" hangingPunct="1">
              <a:lnSpc>
                <a:spcPct val="80000"/>
              </a:lnSpc>
              <a:buFontTx/>
              <a:buNone/>
            </a:pPr>
            <a:r>
              <a:rPr lang="en-US" sz="2400" b="1" i="1" smtClean="0">
                <a:solidFill>
                  <a:schemeClr val="bg1"/>
                </a:solidFill>
                <a:latin typeface="Eras Medium ITC" pitchFamily="34" charset="0"/>
              </a:rPr>
              <a:t>	As they went along the road they came to some water; and the eunuch said, "Look! Water! What prevents me from being baptized?" </a:t>
            </a:r>
          </a:p>
          <a:p>
            <a:pPr marL="6350" indent="7938" eaLnBrk="1" hangingPunct="1">
              <a:lnSpc>
                <a:spcPct val="80000"/>
              </a:lnSpc>
              <a:buFontTx/>
              <a:buNone/>
            </a:pPr>
            <a:r>
              <a:rPr lang="en-US" sz="2400" b="1" i="1" smtClean="0">
                <a:solidFill>
                  <a:schemeClr val="bg1"/>
                </a:solidFill>
                <a:latin typeface="Eras Medium ITC" pitchFamily="34" charset="0"/>
              </a:rPr>
              <a:t>And Philip said, "If you believe with all your heart, you may." And he answered and said, "I believe that Jesus Christ is the Son of God." </a:t>
            </a:r>
          </a:p>
          <a:p>
            <a:pPr marL="6350" indent="7938" eaLnBrk="1" hangingPunct="1">
              <a:lnSpc>
                <a:spcPct val="80000"/>
              </a:lnSpc>
              <a:buFontTx/>
              <a:buNone/>
            </a:pPr>
            <a:r>
              <a:rPr lang="en-US" sz="2400" b="1" i="1" smtClean="0">
                <a:solidFill>
                  <a:schemeClr val="bg1"/>
                </a:solidFill>
                <a:latin typeface="Eras Medium ITC" pitchFamily="34" charset="0"/>
              </a:rPr>
              <a:t>And he ordered the chariot to stop; and they both went down into the water, Philip as well as the eunuch, and he baptized him. </a:t>
            </a:r>
          </a:p>
          <a:p>
            <a:pPr marL="6350" indent="7938" eaLnBrk="1" hangingPunct="1">
              <a:lnSpc>
                <a:spcPct val="80000"/>
              </a:lnSpc>
              <a:buFontTx/>
              <a:buNone/>
            </a:pPr>
            <a:r>
              <a:rPr lang="en-US" sz="2400" b="1" i="1" smtClean="0">
                <a:solidFill>
                  <a:schemeClr val="bg1"/>
                </a:solidFill>
                <a:latin typeface="Eras Medium ITC" pitchFamily="34" charset="0"/>
              </a:rPr>
              <a:t>	When they came up out of the water, the Spirit of the Lord snatched Philip away; and the eunuch no longer saw him, but went on his way rejoicing.</a:t>
            </a:r>
            <a:r>
              <a:rPr lang="en-US" sz="2400" b="1" smtClean="0">
                <a:solidFill>
                  <a:schemeClr val="bg1"/>
                </a:solidFill>
                <a:latin typeface="Eras Medium ITC" pitchFamily="34" charset="0"/>
              </a:rPr>
              <a:t> </a:t>
            </a:r>
          </a:p>
        </p:txBody>
      </p:sp>
      <p:sp>
        <p:nvSpPr>
          <p:cNvPr id="1196036" name="Rectangle 4"/>
          <p:cNvSpPr>
            <a:spLocks noChangeArrowheads="1"/>
          </p:cNvSpPr>
          <p:nvPr/>
        </p:nvSpPr>
        <p:spPr bwMode="auto">
          <a:xfrm>
            <a:off x="2073275" y="1752600"/>
            <a:ext cx="2441575" cy="565150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preached </a:t>
            </a:r>
            <a:r>
              <a:rPr lang="en-US" sz="2400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Jesus</a:t>
            </a:r>
          </a:p>
        </p:txBody>
      </p:sp>
      <p:sp>
        <p:nvSpPr>
          <p:cNvPr id="1196037" name="Rectangle 5"/>
          <p:cNvSpPr>
            <a:spLocks noChangeArrowheads="1"/>
          </p:cNvSpPr>
          <p:nvPr/>
        </p:nvSpPr>
        <p:spPr bwMode="auto">
          <a:xfrm>
            <a:off x="2278063" y="2763838"/>
            <a:ext cx="1506537" cy="457200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baptized</a:t>
            </a:r>
            <a:endParaRPr lang="en-US" sz="2400" u="sng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Bold ITC" pitchFamily="34" charset="0"/>
            </a:endParaRPr>
          </a:p>
        </p:txBody>
      </p:sp>
      <p:sp>
        <p:nvSpPr>
          <p:cNvPr id="1196038" name="Rectangle 6"/>
          <p:cNvSpPr>
            <a:spLocks noChangeArrowheads="1"/>
          </p:cNvSpPr>
          <p:nvPr/>
        </p:nvSpPr>
        <p:spPr bwMode="auto">
          <a:xfrm>
            <a:off x="4135438" y="5549900"/>
            <a:ext cx="1368425" cy="549275"/>
          </a:xfrm>
          <a:prstGeom prst="rect">
            <a:avLst/>
          </a:prstGeom>
          <a:solidFill>
            <a:srgbClr val="0066FF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rejoicing</a:t>
            </a:r>
            <a:endParaRPr lang="en-US" sz="2400" u="sng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ras Bold ITC" pitchFamily="34" charset="0"/>
            </a:endParaRPr>
          </a:p>
        </p:txBody>
      </p:sp>
      <p:sp>
        <p:nvSpPr>
          <p:cNvPr id="1196039" name="AutoShape 7"/>
          <p:cNvSpPr>
            <a:spLocks noChangeArrowheads="1"/>
          </p:cNvSpPr>
          <p:nvPr/>
        </p:nvSpPr>
        <p:spPr bwMode="auto">
          <a:xfrm rot="18628405" flipH="1">
            <a:off x="1378744" y="2042319"/>
            <a:ext cx="1506538" cy="850900"/>
          </a:xfrm>
          <a:custGeom>
            <a:avLst/>
            <a:gdLst>
              <a:gd name="G0" fmla="+- 997350 0 0"/>
              <a:gd name="G1" fmla="+- -7916791 0 0"/>
              <a:gd name="G2" fmla="+- 997350 0 -7916791"/>
              <a:gd name="G3" fmla="+- 10800 0 0"/>
              <a:gd name="G4" fmla="+- 0 0 99735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289 0 0"/>
              <a:gd name="G9" fmla="+- 0 0 -7916791"/>
              <a:gd name="G10" fmla="+- 6289 0 2700"/>
              <a:gd name="G11" fmla="cos G10 997350"/>
              <a:gd name="G12" fmla="sin G10 997350"/>
              <a:gd name="G13" fmla="cos 13500 997350"/>
              <a:gd name="G14" fmla="sin 13500 997350"/>
              <a:gd name="G15" fmla="+- G11 10800 0"/>
              <a:gd name="G16" fmla="+- G12 10800 0"/>
              <a:gd name="G17" fmla="+- G13 10800 0"/>
              <a:gd name="G18" fmla="+- G14 10800 0"/>
              <a:gd name="G19" fmla="*/ 6289 1 2"/>
              <a:gd name="G20" fmla="+- G19 5400 0"/>
              <a:gd name="G21" fmla="cos G20 997350"/>
              <a:gd name="G22" fmla="sin G20 997350"/>
              <a:gd name="G23" fmla="+- G21 10800 0"/>
              <a:gd name="G24" fmla="+- G12 G23 G22"/>
              <a:gd name="G25" fmla="+- G22 G23 G11"/>
              <a:gd name="G26" fmla="cos 10800 997350"/>
              <a:gd name="G27" fmla="sin 10800 997350"/>
              <a:gd name="G28" fmla="cos 6289 997350"/>
              <a:gd name="G29" fmla="sin 6289 99735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916791"/>
              <a:gd name="G36" fmla="sin G34 -7916791"/>
              <a:gd name="G37" fmla="+/ -7916791 99735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289 G39"/>
              <a:gd name="G43" fmla="sin 628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7331 w 21600"/>
              <a:gd name="T5" fmla="*/ 2198 h 21600"/>
              <a:gd name="T6" fmla="*/ 6424 w 21600"/>
              <a:gd name="T7" fmla="*/ 3460 h 21600"/>
              <a:gd name="T8" fmla="*/ 14603 w 21600"/>
              <a:gd name="T9" fmla="*/ 5791 h 21600"/>
              <a:gd name="T10" fmla="*/ 23826 w 21600"/>
              <a:gd name="T11" fmla="*/ 14343 h 21600"/>
              <a:gd name="T12" fmla="*/ 17744 w 21600"/>
              <a:gd name="T13" fmla="*/ 17825 h 21600"/>
              <a:gd name="T14" fmla="*/ 14263 w 21600"/>
              <a:gd name="T15" fmla="*/ 1174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68" y="12450"/>
                </a:moveTo>
                <a:cubicBezTo>
                  <a:pt x="17014" y="11912"/>
                  <a:pt x="17089" y="11357"/>
                  <a:pt x="17089" y="10800"/>
                </a:cubicBezTo>
                <a:cubicBezTo>
                  <a:pt x="17089" y="7326"/>
                  <a:pt x="14273" y="4511"/>
                  <a:pt x="10800" y="4511"/>
                </a:cubicBezTo>
                <a:cubicBezTo>
                  <a:pt x="9666" y="4510"/>
                  <a:pt x="8553" y="4817"/>
                  <a:pt x="7579" y="5398"/>
                </a:cubicBezTo>
                <a:lnTo>
                  <a:pt x="5269" y="1523"/>
                </a:lnTo>
                <a:cubicBezTo>
                  <a:pt x="6942" y="526"/>
                  <a:pt x="885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57"/>
                  <a:pt x="21472" y="12710"/>
                  <a:pt x="21221" y="13634"/>
                </a:cubicBezTo>
                <a:lnTo>
                  <a:pt x="23826" y="14343"/>
                </a:lnTo>
                <a:lnTo>
                  <a:pt x="17744" y="17825"/>
                </a:lnTo>
                <a:lnTo>
                  <a:pt x="14263" y="11742"/>
                </a:lnTo>
                <a:lnTo>
                  <a:pt x="16868" y="12450"/>
                </a:lnTo>
                <a:close/>
              </a:path>
            </a:pathLst>
          </a:cu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i="1">
              <a:solidFill>
                <a:srgbClr val="FFFFFF"/>
              </a:solidFill>
            </a:endParaRPr>
          </a:p>
        </p:txBody>
      </p:sp>
      <p:sp>
        <p:nvSpPr>
          <p:cNvPr id="1196040" name="AutoShape 8"/>
          <p:cNvSpPr>
            <a:spLocks noChangeArrowheads="1"/>
          </p:cNvSpPr>
          <p:nvPr/>
        </p:nvSpPr>
        <p:spPr bwMode="auto">
          <a:xfrm rot="-437758">
            <a:off x="1622425" y="2746375"/>
            <a:ext cx="4926013" cy="3406775"/>
          </a:xfrm>
          <a:custGeom>
            <a:avLst/>
            <a:gdLst>
              <a:gd name="G0" fmla="+- 2641559 0 0"/>
              <a:gd name="G1" fmla="+- -6378879 0 0"/>
              <a:gd name="G2" fmla="+- 2641559 0 -6378879"/>
              <a:gd name="G3" fmla="+- 10800 0 0"/>
              <a:gd name="G4" fmla="+- 0 0 264155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83 0 0"/>
              <a:gd name="G9" fmla="+- 0 0 -6378879"/>
              <a:gd name="G10" fmla="+- 8383 0 2700"/>
              <a:gd name="G11" fmla="cos G10 2641559"/>
              <a:gd name="G12" fmla="sin G10 2641559"/>
              <a:gd name="G13" fmla="cos 13500 2641559"/>
              <a:gd name="G14" fmla="sin 13500 2641559"/>
              <a:gd name="G15" fmla="+- G11 10800 0"/>
              <a:gd name="G16" fmla="+- G12 10800 0"/>
              <a:gd name="G17" fmla="+- G13 10800 0"/>
              <a:gd name="G18" fmla="+- G14 10800 0"/>
              <a:gd name="G19" fmla="*/ 8383 1 2"/>
              <a:gd name="G20" fmla="+- G19 5400 0"/>
              <a:gd name="G21" fmla="cos G20 2641559"/>
              <a:gd name="G22" fmla="sin G20 2641559"/>
              <a:gd name="G23" fmla="+- G21 10800 0"/>
              <a:gd name="G24" fmla="+- G12 G23 G22"/>
              <a:gd name="G25" fmla="+- G22 G23 G11"/>
              <a:gd name="G26" fmla="cos 10800 2641559"/>
              <a:gd name="G27" fmla="sin 10800 2641559"/>
              <a:gd name="G28" fmla="cos 8383 2641559"/>
              <a:gd name="G29" fmla="sin 8383 264155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6378879"/>
              <a:gd name="G36" fmla="sin G34 -6378879"/>
              <a:gd name="G37" fmla="+/ -6378879 264155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83 G39"/>
              <a:gd name="G43" fmla="sin 838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290 w 21600"/>
              <a:gd name="T5" fmla="*/ 5644 h 21600"/>
              <a:gd name="T6" fmla="*/ 9575 w 21600"/>
              <a:gd name="T7" fmla="*/ 1286 h 21600"/>
              <a:gd name="T8" fmla="*/ 18166 w 21600"/>
              <a:gd name="T9" fmla="*/ 6798 h 21600"/>
              <a:gd name="T10" fmla="*/ 21094 w 21600"/>
              <a:gd name="T11" fmla="*/ 19532 h 21600"/>
              <a:gd name="T12" fmla="*/ 15586 w 21600"/>
              <a:gd name="T13" fmla="*/ 19985 h 21600"/>
              <a:gd name="T14" fmla="*/ 15133 w 21600"/>
              <a:gd name="T15" fmla="*/ 1447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192" y="16222"/>
                </a:moveTo>
                <a:cubicBezTo>
                  <a:pt x="18477" y="14708"/>
                  <a:pt x="19183" y="12786"/>
                  <a:pt x="19183" y="10800"/>
                </a:cubicBezTo>
                <a:cubicBezTo>
                  <a:pt x="19183" y="6170"/>
                  <a:pt x="15429" y="2417"/>
                  <a:pt x="10800" y="2417"/>
                </a:cubicBezTo>
                <a:cubicBezTo>
                  <a:pt x="10442" y="2416"/>
                  <a:pt x="10084" y="2439"/>
                  <a:pt x="9729" y="2485"/>
                </a:cubicBezTo>
                <a:lnTo>
                  <a:pt x="9421" y="88"/>
                </a:lnTo>
                <a:cubicBezTo>
                  <a:pt x="9878" y="29"/>
                  <a:pt x="1033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359"/>
                  <a:pt x="20691" y="15834"/>
                  <a:pt x="19035" y="17786"/>
                </a:cubicBezTo>
                <a:lnTo>
                  <a:pt x="21094" y="19532"/>
                </a:lnTo>
                <a:lnTo>
                  <a:pt x="15586" y="19985"/>
                </a:lnTo>
                <a:lnTo>
                  <a:pt x="15133" y="14476"/>
                </a:lnTo>
                <a:lnTo>
                  <a:pt x="17192" y="16222"/>
                </a:lnTo>
                <a:close/>
              </a:path>
            </a:pathLst>
          </a:cu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i="1">
              <a:solidFill>
                <a:srgbClr val="FFFFFF"/>
              </a:solidFill>
            </a:endParaRPr>
          </a:p>
        </p:txBody>
      </p:sp>
      <p:sp>
        <p:nvSpPr>
          <p:cNvPr id="18451" name="Rectangle 10"/>
          <p:cNvSpPr>
            <a:spLocks noChangeArrowheads="1"/>
          </p:cNvSpPr>
          <p:nvPr/>
        </p:nvSpPr>
        <p:spPr bwMode="auto">
          <a:xfrm>
            <a:off x="474663" y="1162050"/>
            <a:ext cx="185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997934"/>
                </a:solidFill>
                <a:latin typeface="Eras Medium ITC" pitchFamily="34" charset="0"/>
              </a:rPr>
              <a:t>Acts 8:35-39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6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6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6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6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9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9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96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9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9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96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9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9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96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9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9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96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96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96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96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6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odsuper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0"/>
            <a:ext cx="9144000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Born Again</a:t>
            </a:r>
          </a:p>
        </p:txBody>
      </p:sp>
      <p:sp>
        <p:nvSpPr>
          <p:cNvPr id="1212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5450" y="2047875"/>
            <a:ext cx="8229600" cy="2233613"/>
          </a:xfrm>
          <a:ln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Eras Medium ITC" pitchFamily="34" charset="0"/>
              </a:rPr>
              <a:t>John 3:5</a:t>
            </a:r>
            <a:r>
              <a:rPr lang="en-US" sz="3600" b="1" dirty="0">
                <a:solidFill>
                  <a:srgbClr val="FFFF00"/>
                </a:solidFill>
                <a:latin typeface="Eras Medium ITC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Eras Medium ITC" pitchFamily="34" charset="0"/>
              </a:rPr>
              <a:t>	</a:t>
            </a:r>
            <a:r>
              <a:rPr lang="en-US" b="1" i="1" dirty="0">
                <a:solidFill>
                  <a:srgbClr val="FFFF00"/>
                </a:solidFill>
                <a:latin typeface="Eras Medium ITC" pitchFamily="34" charset="0"/>
              </a:rPr>
              <a:t>Jesus answered, Truly, truly, I say to you, </a:t>
            </a:r>
            <a:r>
              <a:rPr lang="en-US" b="1" i="1" dirty="0">
                <a:solidFill>
                  <a:schemeClr val="bg1"/>
                </a:solidFill>
                <a:latin typeface="Eras Medium ITC" pitchFamily="34" charset="0"/>
              </a:rPr>
              <a:t>unless </a:t>
            </a:r>
            <a:r>
              <a:rPr lang="en-US" b="1" i="1" u="sng" dirty="0">
                <a:solidFill>
                  <a:schemeClr val="bg1"/>
                </a:solidFill>
                <a:latin typeface="Eras Medium ITC" pitchFamily="34" charset="0"/>
              </a:rPr>
              <a:t>one is born of water and the Spirit</a:t>
            </a:r>
            <a:r>
              <a:rPr lang="en-US" b="1" i="1" dirty="0">
                <a:solidFill>
                  <a:schemeClr val="bg1"/>
                </a:solidFill>
                <a:latin typeface="Eras Medium ITC" pitchFamily="34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Eras Medium ITC" pitchFamily="34" charset="0"/>
              </a:rPr>
              <a:t>he cannot enter into the kingdom of God.</a:t>
            </a:r>
          </a:p>
        </p:txBody>
      </p:sp>
      <p:sp>
        <p:nvSpPr>
          <p:cNvPr id="1212423" name="Text Box 7"/>
          <p:cNvSpPr txBox="1">
            <a:spLocks noChangeArrowheads="1"/>
          </p:cNvSpPr>
          <p:nvPr/>
        </p:nvSpPr>
        <p:spPr bwMode="auto">
          <a:xfrm>
            <a:off x="1235075" y="4754563"/>
            <a:ext cx="6383338" cy="1079500"/>
          </a:xfrm>
          <a:prstGeom prst="rect">
            <a:avLst/>
          </a:prstGeom>
          <a:solidFill>
            <a:srgbClr val="008000"/>
          </a:solidFill>
          <a:ln w="12700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/>
              </a:rPr>
              <a:t>Used by the early church writers as baptismal proof text!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2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2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874" name="Rectangle 2"/>
          <p:cNvSpPr>
            <a:spLocks noChangeArrowheads="1"/>
          </p:cNvSpPr>
          <p:nvPr/>
        </p:nvSpPr>
        <p:spPr bwMode="auto">
          <a:xfrm>
            <a:off x="481299" y="1325563"/>
            <a:ext cx="8231187" cy="4548187"/>
          </a:xfrm>
          <a:prstGeom prst="rect">
            <a:avLst/>
          </a:prstGeom>
          <a:solidFill>
            <a:srgbClr val="993300"/>
          </a:solidFill>
          <a:ln w="635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b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Irenaeus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(150 ad)</a:t>
            </a:r>
          </a:p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“As we are lepers in sin, </a:t>
            </a:r>
            <a:r>
              <a:rPr lang="en-US" sz="32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we are made clean from our transgressions by means of the sacred water</a:t>
            </a: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and the invitation of the Lord. We are thus </a:t>
            </a:r>
            <a:r>
              <a:rPr lang="en-US" sz="32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spiritually regenerated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as 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newborn infants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, even as the Lord declared,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pPr>
              <a:defRPr/>
            </a:pPr>
            <a:r>
              <a:rPr lang="en-US" sz="3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‘except a man be born again…’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”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(John 3:3)</a:t>
            </a:r>
          </a:p>
          <a:p>
            <a:pPr>
              <a:defRPr/>
            </a:pP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Irenaeus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, "Fragments From Lost Writings", no. 34, </a:t>
            </a:r>
          </a:p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Ante-Nicene Fathers, vol. 1, pg. 574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2nd Century </a:t>
            </a:r>
            <a:r>
              <a:rPr lang="en-US" sz="4400" smtClean="0">
                <a:solidFill>
                  <a:srgbClr val="FF0000"/>
                </a:solidFill>
              </a:rPr>
              <a:t>Teaching and Practice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5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95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95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95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Born of </a:t>
            </a:r>
            <a:r>
              <a:rPr lang="en-US" sz="5400" smtClean="0">
                <a:solidFill>
                  <a:srgbClr val="E0014A"/>
                </a:solidFill>
              </a:rPr>
              <a:t>Water </a:t>
            </a:r>
            <a:r>
              <a:rPr lang="en-US" sz="5400" u="sng" smtClean="0">
                <a:solidFill>
                  <a:srgbClr val="E0014A"/>
                </a:solidFill>
              </a:rPr>
              <a:t>and</a:t>
            </a:r>
            <a:r>
              <a:rPr lang="en-US" sz="5400" smtClean="0">
                <a:solidFill>
                  <a:srgbClr val="E0014A"/>
                </a:solidFill>
              </a:rPr>
              <a:t> the Spirit</a:t>
            </a:r>
          </a:p>
        </p:txBody>
      </p:sp>
      <p:sp>
        <p:nvSpPr>
          <p:cNvPr id="1214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235075"/>
            <a:ext cx="8396288" cy="4891088"/>
          </a:xfrm>
          <a:solidFill>
            <a:srgbClr val="0033CC">
              <a:alpha val="74901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chemeClr val="bg1"/>
                </a:solidFill>
                <a:latin typeface="Eras Medium ITC" pitchFamily="34" charset="0"/>
              </a:rPr>
              <a:t>(Titus 3:5) </a:t>
            </a:r>
          </a:p>
          <a:p>
            <a:pPr eaLnBrk="1" hangingPunct="1">
              <a:buFontTx/>
              <a:buNone/>
            </a:pPr>
            <a:r>
              <a:rPr lang="en-US" sz="2600" b="1" i="1" smtClean="0">
                <a:solidFill>
                  <a:schemeClr val="bg1"/>
                </a:solidFill>
                <a:latin typeface="Eras Medium ITC" pitchFamily="34" charset="0"/>
              </a:rPr>
              <a:t>5 	He saved us, not on the basis of deeds which we have done in righteousness, but according to His mercy, by </a:t>
            </a:r>
            <a:r>
              <a:rPr lang="en-US" sz="2600" b="1" i="1" u="sng" smtClean="0">
                <a:solidFill>
                  <a:schemeClr val="bg1"/>
                </a:solidFill>
                <a:latin typeface="Eras Medium ITC" pitchFamily="34" charset="0"/>
              </a:rPr>
              <a:t>the washing of regeneration and renewing by the Holy Spirit,</a:t>
            </a:r>
          </a:p>
          <a:p>
            <a:pPr eaLnBrk="1" hangingPunct="1">
              <a:buFontTx/>
              <a:buNone/>
            </a:pPr>
            <a:endParaRPr lang="en-US" sz="2600" b="1" i="1" smtClean="0">
              <a:solidFill>
                <a:schemeClr val="bg1"/>
              </a:solidFill>
              <a:latin typeface="Eras Medium ITC" pitchFamily="34" charset="0"/>
            </a:endParaRPr>
          </a:p>
          <a:p>
            <a:pPr eaLnBrk="1" hangingPunct="1">
              <a:buFontTx/>
              <a:buNone/>
            </a:pPr>
            <a:r>
              <a:rPr lang="en-US" sz="2600" b="1" smtClean="0">
                <a:solidFill>
                  <a:schemeClr val="bg1"/>
                </a:solidFill>
                <a:latin typeface="Eras Medium ITC" pitchFamily="34" charset="0"/>
              </a:rPr>
              <a:t>(John 3:5) </a:t>
            </a:r>
          </a:p>
          <a:p>
            <a:pPr eaLnBrk="1" hangingPunct="1">
              <a:buFontTx/>
              <a:buNone/>
            </a:pPr>
            <a:r>
              <a:rPr lang="en-US" sz="2600" b="1" i="1" smtClean="0">
                <a:solidFill>
                  <a:schemeClr val="bg1"/>
                </a:solidFill>
                <a:latin typeface="Eras Medium ITC" pitchFamily="34" charset="0"/>
              </a:rPr>
              <a:t>5 Jesus answered, "Truly, truly, I say to you, unless one is </a:t>
            </a:r>
            <a:r>
              <a:rPr lang="en-US" sz="2600" b="1" i="1" u="sng" smtClean="0">
                <a:solidFill>
                  <a:schemeClr val="bg1"/>
                </a:solidFill>
                <a:latin typeface="Eras Medium ITC" pitchFamily="34" charset="0"/>
              </a:rPr>
              <a:t>born of water and the Spirit </a:t>
            </a:r>
            <a:r>
              <a:rPr lang="en-US" sz="2600" b="1" i="1" smtClean="0">
                <a:solidFill>
                  <a:schemeClr val="bg1"/>
                </a:solidFill>
                <a:latin typeface="Eras Medium ITC" pitchFamily="34" charset="0"/>
              </a:rPr>
              <a:t>he cannot enter into the kingdom of God.</a:t>
            </a:r>
          </a:p>
        </p:txBody>
      </p:sp>
      <p:sp>
        <p:nvSpPr>
          <p:cNvPr id="1214468" name="Rectangle 4"/>
          <p:cNvSpPr>
            <a:spLocks noChangeArrowheads="1"/>
          </p:cNvSpPr>
          <p:nvPr/>
        </p:nvSpPr>
        <p:spPr bwMode="auto">
          <a:xfrm>
            <a:off x="822325" y="1671638"/>
            <a:ext cx="2028825" cy="441325"/>
          </a:xfrm>
          <a:prstGeom prst="rect">
            <a:avLst/>
          </a:prstGeom>
          <a:solidFill>
            <a:srgbClr val="3333CC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u="sng">
                <a:solidFill>
                  <a:srgbClr val="FFFFFF"/>
                </a:solidFill>
                <a:latin typeface="Eras Bold ITC" pitchFamily="34" charset="0"/>
              </a:rPr>
              <a:t>He saved us,</a:t>
            </a:r>
          </a:p>
        </p:txBody>
      </p:sp>
      <p:sp>
        <p:nvSpPr>
          <p:cNvPr id="1214469" name="Rectangle 5"/>
          <p:cNvSpPr>
            <a:spLocks noChangeArrowheads="1"/>
          </p:cNvSpPr>
          <p:nvPr/>
        </p:nvSpPr>
        <p:spPr bwMode="auto">
          <a:xfrm>
            <a:off x="1136650" y="2452688"/>
            <a:ext cx="7681913" cy="503237"/>
          </a:xfrm>
          <a:prstGeom prst="rect">
            <a:avLst/>
          </a:prstGeom>
          <a:solidFill>
            <a:srgbClr val="3333CC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600">
                <a:solidFill>
                  <a:srgbClr val="FFFF66"/>
                </a:solidFill>
                <a:latin typeface="Eras Bold ITC" pitchFamily="34" charset="0"/>
              </a:rPr>
              <a:t>by </a:t>
            </a:r>
            <a:r>
              <a:rPr lang="en-US" sz="2600" u="sng">
                <a:solidFill>
                  <a:srgbClr val="FFFF66"/>
                </a:solidFill>
                <a:latin typeface="Eras Bold ITC" pitchFamily="34" charset="0"/>
              </a:rPr>
              <a:t>the washing of regeneration and renewing</a:t>
            </a:r>
          </a:p>
        </p:txBody>
      </p:sp>
      <p:sp>
        <p:nvSpPr>
          <p:cNvPr id="1214470" name="Rectangle 6"/>
          <p:cNvSpPr>
            <a:spLocks noChangeArrowheads="1"/>
          </p:cNvSpPr>
          <p:nvPr/>
        </p:nvSpPr>
        <p:spPr bwMode="auto">
          <a:xfrm>
            <a:off x="739302" y="2944813"/>
            <a:ext cx="2999261" cy="459868"/>
          </a:xfrm>
          <a:prstGeom prst="rect">
            <a:avLst/>
          </a:prstGeom>
          <a:solidFill>
            <a:srgbClr val="3333CC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600" u="sng" dirty="0">
                <a:solidFill>
                  <a:srgbClr val="FFFF66"/>
                </a:solidFill>
                <a:latin typeface="Eras Bold ITC" pitchFamily="34" charset="0"/>
              </a:rPr>
              <a:t>by the Holy Spirit,</a:t>
            </a:r>
          </a:p>
        </p:txBody>
      </p:sp>
      <p:sp>
        <p:nvSpPr>
          <p:cNvPr id="1214471" name="AutoShape 7"/>
          <p:cNvSpPr>
            <a:spLocks noChangeArrowheads="1"/>
          </p:cNvSpPr>
          <p:nvPr/>
        </p:nvSpPr>
        <p:spPr bwMode="auto">
          <a:xfrm>
            <a:off x="2480308" y="1735138"/>
            <a:ext cx="2735400" cy="1127332"/>
          </a:xfrm>
          <a:custGeom>
            <a:avLst/>
            <a:gdLst>
              <a:gd name="G0" fmla="+- 0 0 0"/>
              <a:gd name="G1" fmla="+- -7778728 0 0"/>
              <a:gd name="G2" fmla="+- 0 0 -7778728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778728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778728"/>
              <a:gd name="G36" fmla="sin G34 -7778728"/>
              <a:gd name="G37" fmla="+/ -7778728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306 w 21600"/>
              <a:gd name="T5" fmla="*/ 1509 h 21600"/>
              <a:gd name="T6" fmla="*/ 6910 w 21600"/>
              <a:gd name="T7" fmla="*/ 3694 h 21600"/>
              <a:gd name="T8" fmla="*/ 13553 w 21600"/>
              <a:gd name="T9" fmla="*/ 61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893" y="5399"/>
                  <a:pt x="9002" y="5628"/>
                  <a:pt x="8207" y="6063"/>
                </a:cubicBezTo>
                <a:lnTo>
                  <a:pt x="5614" y="1326"/>
                </a:lnTo>
                <a:cubicBezTo>
                  <a:pt x="7204" y="456"/>
                  <a:pt x="898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i="1">
              <a:solidFill>
                <a:srgbClr val="FFFFFF"/>
              </a:solidFill>
            </a:endParaRPr>
          </a:p>
        </p:txBody>
      </p:sp>
      <p:sp>
        <p:nvSpPr>
          <p:cNvPr id="1214472" name="Rectangle 8"/>
          <p:cNvSpPr>
            <a:spLocks noChangeArrowheads="1"/>
          </p:cNvSpPr>
          <p:nvPr/>
        </p:nvSpPr>
        <p:spPr bwMode="auto">
          <a:xfrm>
            <a:off x="746125" y="4724400"/>
            <a:ext cx="4779963" cy="411163"/>
          </a:xfrm>
          <a:prstGeom prst="rect">
            <a:avLst/>
          </a:prstGeom>
          <a:solidFill>
            <a:srgbClr val="3333CC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600" u="sng">
                <a:solidFill>
                  <a:srgbClr val="FFFF66"/>
                </a:solidFill>
                <a:latin typeface="Eras Bold ITC" pitchFamily="34" charset="0"/>
              </a:rPr>
              <a:t>born of water and the Spirit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310063" y="2879725"/>
            <a:ext cx="3179762" cy="2525713"/>
            <a:chOff x="4310063" y="2879387"/>
            <a:chExt cx="3180235" cy="2526052"/>
          </a:xfrm>
        </p:grpSpPr>
        <p:sp>
          <p:nvSpPr>
            <p:cNvPr id="1214477" name="Line 13"/>
            <p:cNvSpPr>
              <a:spLocks noChangeShapeType="1"/>
            </p:cNvSpPr>
            <p:nvPr/>
          </p:nvSpPr>
          <p:spPr bwMode="auto">
            <a:xfrm flipH="1">
              <a:off x="5602480" y="2879387"/>
              <a:ext cx="1887818" cy="1673450"/>
            </a:xfrm>
            <a:prstGeom prst="line">
              <a:avLst/>
            </a:prstGeom>
            <a:noFill/>
            <a:ln w="76200" cap="rnd">
              <a:solidFill>
                <a:srgbClr val="66FF33"/>
              </a:solidFill>
              <a:prstDash val="sysDot"/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3200" i="1">
                <a:solidFill>
                  <a:srgbClr val="000000"/>
                </a:solidFill>
                <a:latin typeface="Eras Medium ITC" pitchFamily="34" charset="0"/>
              </a:endParaRPr>
            </a:p>
          </p:txBody>
        </p:sp>
        <p:sp>
          <p:nvSpPr>
            <p:cNvPr id="1214478" name="Oval 14"/>
            <p:cNvSpPr>
              <a:spLocks noChangeArrowheads="1"/>
            </p:cNvSpPr>
            <p:nvPr/>
          </p:nvSpPr>
          <p:spPr bwMode="auto">
            <a:xfrm>
              <a:off x="4310063" y="4352785"/>
              <a:ext cx="1386093" cy="1052654"/>
            </a:xfrm>
            <a:prstGeom prst="ellipse">
              <a:avLst/>
            </a:prstGeom>
            <a:noFill/>
            <a:ln w="127000" algn="ctr">
              <a:solidFill>
                <a:srgbClr val="66FF33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3200" i="1">
                <a:solidFill>
                  <a:srgbClr val="000000"/>
                </a:solidFill>
                <a:latin typeface="Eras Medium ITC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897063" y="2898775"/>
            <a:ext cx="2947987" cy="2522538"/>
            <a:chOff x="1896683" y="2898843"/>
            <a:chExt cx="2947690" cy="2522520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3074489" y="2898843"/>
              <a:ext cx="1769884" cy="1517639"/>
            </a:xfrm>
            <a:prstGeom prst="line">
              <a:avLst/>
            </a:prstGeom>
            <a:noFill/>
            <a:ln w="76200" cap="rnd">
              <a:solidFill>
                <a:srgbClr val="66FF33"/>
              </a:solidFill>
              <a:prstDash val="sysDot"/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3200" i="1">
                <a:solidFill>
                  <a:srgbClr val="000000"/>
                </a:solidFill>
                <a:latin typeface="Eras Medium ITC" pitchFamily="34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1896683" y="4368858"/>
              <a:ext cx="1385747" cy="1052505"/>
            </a:xfrm>
            <a:prstGeom prst="ellipse">
              <a:avLst/>
            </a:prstGeom>
            <a:noFill/>
            <a:ln w="127000" algn="ctr">
              <a:solidFill>
                <a:srgbClr val="66FF33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3200" i="1">
                <a:solidFill>
                  <a:srgbClr val="000000"/>
                </a:solidFill>
                <a:latin typeface="Eras Medium ITC" pitchFamily="34" charset="0"/>
              </a:endParaRPr>
            </a:p>
          </p:txBody>
        </p:sp>
      </p:grp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414828" y="1770806"/>
            <a:ext cx="2735400" cy="1127332"/>
          </a:xfrm>
          <a:custGeom>
            <a:avLst/>
            <a:gdLst>
              <a:gd name="G0" fmla="+- 0 0 0"/>
              <a:gd name="G1" fmla="+- -7778728 0 0"/>
              <a:gd name="G2" fmla="+- 0 0 -7778728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778728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778728"/>
              <a:gd name="G36" fmla="sin G34 -7778728"/>
              <a:gd name="G37" fmla="+/ -7778728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306 w 21600"/>
              <a:gd name="T5" fmla="*/ 1509 h 21600"/>
              <a:gd name="T6" fmla="*/ 6910 w 21600"/>
              <a:gd name="T7" fmla="*/ 3694 h 21600"/>
              <a:gd name="T8" fmla="*/ 13553 w 21600"/>
              <a:gd name="T9" fmla="*/ 6154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9893" y="5399"/>
                  <a:pt x="9002" y="5628"/>
                  <a:pt x="8207" y="6063"/>
                </a:cubicBezTo>
                <a:lnTo>
                  <a:pt x="5614" y="1326"/>
                </a:lnTo>
                <a:cubicBezTo>
                  <a:pt x="7204" y="456"/>
                  <a:pt x="898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32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4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44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44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1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14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46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Saving Paul – </a:t>
            </a:r>
            <a:r>
              <a:rPr lang="en-US" sz="3600" smtClean="0">
                <a:solidFill>
                  <a:srgbClr val="E0014A"/>
                </a:solidFill>
              </a:rPr>
              <a:t>Already a God fearing man</a:t>
            </a:r>
          </a:p>
        </p:txBody>
      </p:sp>
      <p:sp>
        <p:nvSpPr>
          <p:cNvPr id="2754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563" y="1193800"/>
            <a:ext cx="7870825" cy="4370388"/>
          </a:xfrm>
          <a:solidFill>
            <a:srgbClr val="000080">
              <a:alpha val="75000"/>
            </a:srgbClr>
          </a:solidFill>
          <a:effectLst>
            <a:outerShdw blurRad="107950" dist="12700" dir="5400000" algn="ctr">
              <a:srgbClr val="000000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Believed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- 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FontTx/>
              <a:buNone/>
              <a:defRPr/>
            </a:pPr>
            <a:r>
              <a:rPr lang="en-US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“What shall I do,...”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Confessed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- 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FontTx/>
              <a:buNone/>
              <a:defRPr/>
            </a:pPr>
            <a:r>
              <a:rPr lang="en-US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“What shall I do, Lord?”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Obeyed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–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FontTx/>
              <a:buNone/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“</a:t>
            </a:r>
            <a:r>
              <a:rPr lang="en-US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Get up and go into Damascus”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Fasted</a:t>
            </a:r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– 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FontTx/>
              <a:buNone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“</a:t>
            </a:r>
            <a:r>
              <a:rPr lang="en-US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three days… and neither ate nor drank”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defRPr/>
            </a:pP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Prayed</a:t>
            </a:r>
            <a:r>
              <a:rPr 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–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  <a:buFontTx/>
              <a:buNone/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	</a:t>
            </a:r>
            <a:r>
              <a:rPr lang="en-US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“for he is praying”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Tx/>
              <a:buNone/>
              <a:defRPr/>
            </a:pP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Medium ITC" pitchFamily="34" charset="0"/>
            </a:endParaRPr>
          </a:p>
        </p:txBody>
      </p:sp>
      <p:pic>
        <p:nvPicPr>
          <p:cNvPr id="5" name="Picture 4" descr="DamascusRoad_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9300" y="959619"/>
            <a:ext cx="3004459" cy="30044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2169994" y="5655540"/>
            <a:ext cx="5875361" cy="923330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32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Healed</a:t>
            </a: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– </a:t>
            </a:r>
          </a:p>
          <a:p>
            <a:pPr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Miraculous healing of his blindness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1775" y="5691188"/>
            <a:ext cx="1787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rgbClr val="000000"/>
                </a:solidFill>
                <a:latin typeface="Eras Medium ITC" pitchFamily="34" charset="0"/>
              </a:rPr>
              <a:t>Repentance</a:t>
            </a:r>
          </a:p>
          <a:p>
            <a:pPr eaLnBrk="1" hangingPunct="1"/>
            <a:r>
              <a:rPr lang="en-US" sz="3600" i="1">
                <a:solidFill>
                  <a:srgbClr val="002060"/>
                </a:solidFill>
                <a:latin typeface="Eras Bold ITC" pitchFamily="34" charset="0"/>
              </a:rPr>
              <a:t>PLUS…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45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5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545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5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5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5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5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5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5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5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5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5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5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5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5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5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5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5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5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5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5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5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5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5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5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5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5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5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5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5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5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5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5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63" grpId="0" build="p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0968" name="Picture 8" descr="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7"/>
          <a:stretch>
            <a:fillRect/>
          </a:stretch>
        </p:blipFill>
        <p:spPr bwMode="auto">
          <a:xfrm>
            <a:off x="-17463" y="3024188"/>
            <a:ext cx="9161463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4188"/>
            <a:ext cx="8474075" cy="4765675"/>
          </a:xfrm>
          <a:solidFill>
            <a:srgbClr val="000080">
              <a:alpha val="65097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>
                <a:solidFill>
                  <a:schemeClr val="bg1"/>
                </a:solidFill>
                <a:latin typeface="Eras Medium ITC" pitchFamily="34" charset="0"/>
              </a:rPr>
              <a:t>After</a:t>
            </a:r>
            <a:r>
              <a:rPr lang="en-US" b="1" smtClean="0">
                <a:solidFill>
                  <a:schemeClr val="bg1"/>
                </a:solidFill>
                <a:latin typeface="Eras Medium ITC" pitchFamily="34" charset="0"/>
              </a:rPr>
              <a:t> all of these </a:t>
            </a:r>
            <a:r>
              <a:rPr lang="en-US" i="1" smtClean="0">
                <a:solidFill>
                  <a:srgbClr val="FFFF00"/>
                </a:solidFill>
                <a:latin typeface="Eras Bold ITC" pitchFamily="34" charset="0"/>
              </a:rPr>
              <a:t>acts of repentance </a:t>
            </a:r>
            <a:r>
              <a:rPr lang="en-US" b="1" smtClean="0">
                <a:solidFill>
                  <a:schemeClr val="bg1"/>
                </a:solidFill>
                <a:latin typeface="Eras Medium ITC" pitchFamily="34" charset="0"/>
              </a:rPr>
              <a:t>and </a:t>
            </a:r>
            <a:r>
              <a:rPr lang="en-US" i="1" smtClean="0">
                <a:solidFill>
                  <a:srgbClr val="FFFF00"/>
                </a:solidFill>
                <a:latin typeface="Eras Bold ITC" pitchFamily="34" charset="0"/>
              </a:rPr>
              <a:t>miraculous healing 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  <a:latin typeface="Eras Medium ITC" pitchFamily="34" charset="0"/>
              </a:rPr>
              <a:t>Paul was commanded:</a:t>
            </a:r>
          </a:p>
          <a:p>
            <a:pPr eaLnBrk="1" hangingPunct="1">
              <a:buFontTx/>
              <a:buNone/>
            </a:pPr>
            <a:endParaRPr lang="en-US" sz="3600" i="1" smtClean="0"/>
          </a:p>
          <a:p>
            <a:pPr eaLnBrk="1" hangingPunct="1">
              <a:buFontTx/>
              <a:buNone/>
            </a:pPr>
            <a:r>
              <a:rPr lang="en-US" sz="3600" i="1" smtClean="0"/>
              <a:t>	</a:t>
            </a:r>
            <a:r>
              <a:rPr lang="en-US" sz="3600" i="1" smtClean="0">
                <a:solidFill>
                  <a:schemeClr val="bg1"/>
                </a:solidFill>
              </a:rPr>
              <a:t>Now why do you delay?</a:t>
            </a:r>
            <a:r>
              <a:rPr lang="en-US" sz="3600" b="1" i="1" smtClean="0">
                <a:solidFill>
                  <a:schemeClr val="bg1"/>
                </a:solidFill>
              </a:rPr>
              <a:t> </a:t>
            </a:r>
            <a:r>
              <a:rPr lang="en-US" b="1" i="1" smtClean="0">
                <a:solidFill>
                  <a:schemeClr val="bg1"/>
                </a:solidFill>
              </a:rPr>
              <a:t>Get up and </a:t>
            </a:r>
          </a:p>
          <a:p>
            <a:pPr eaLnBrk="1" hangingPunct="1">
              <a:buFontTx/>
              <a:buNone/>
            </a:pPr>
            <a:r>
              <a:rPr lang="en-US" b="1" i="1" smtClean="0">
                <a:solidFill>
                  <a:schemeClr val="bg1"/>
                </a:solidFill>
              </a:rPr>
              <a:t>	be baptized, and wash away your sins, calling on His name.'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auto">
          <a:xfrm>
            <a:off x="465138" y="4709349"/>
            <a:ext cx="8300039" cy="53498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baptized, and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ras Bold ITC" pitchFamily="34" charset="0"/>
              </a:rPr>
              <a:t>wash away your sins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82575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smtClean="0"/>
              <a:t>Saving Paul – </a:t>
            </a:r>
            <a:br>
              <a:rPr lang="en-US" sz="5400" smtClean="0"/>
            </a:br>
            <a:r>
              <a:rPr lang="en-US" sz="4400" smtClean="0">
                <a:solidFill>
                  <a:srgbClr val="E0014A"/>
                </a:solidFill>
              </a:rPr>
              <a:t>Repented for 3 Days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09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09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6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6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6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6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6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6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6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6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6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6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2000"/>
                                        <p:tgtEl>
                                          <p:spTgt spid="196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smtClean="0"/>
              <a:t>4 Additional Ways We Must Respond (5 + 4 = 9).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624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/>
              <a:t>Works – James 2:20-26, I John 3:24.</a:t>
            </a:r>
          </a:p>
          <a:p>
            <a:pPr eaLnBrk="1" hangingPunct="1"/>
            <a:r>
              <a:rPr lang="en-US" sz="3600" b="1" dirty="0" smtClean="0"/>
              <a:t>Obedience – </a:t>
            </a:r>
            <a:r>
              <a:rPr lang="en-US" sz="3600" b="1" dirty="0" err="1" smtClean="0"/>
              <a:t>Rm</a:t>
            </a:r>
            <a:r>
              <a:rPr lang="en-US" sz="3600" b="1" dirty="0" smtClean="0"/>
              <a:t> 1:5,  </a:t>
            </a:r>
            <a:r>
              <a:rPr lang="en-US" sz="3600" b="1" dirty="0" err="1" smtClean="0"/>
              <a:t>Heb</a:t>
            </a:r>
            <a:r>
              <a:rPr lang="en-US" sz="3600" b="1" dirty="0" smtClean="0"/>
              <a:t> 5:8-9.</a:t>
            </a:r>
          </a:p>
          <a:p>
            <a:pPr eaLnBrk="1" hangingPunct="1"/>
            <a:r>
              <a:rPr lang="en-US" sz="3600" b="1" dirty="0" smtClean="0"/>
              <a:t>Endurance (Faithfulness) – Matt 10:22. </a:t>
            </a:r>
          </a:p>
          <a:p>
            <a:pPr eaLnBrk="1" hangingPunct="1"/>
            <a:r>
              <a:rPr lang="en-US" sz="3600" b="1" dirty="0" smtClean="0"/>
              <a:t>Save ourselves  Acts 2: 40-41!</a:t>
            </a:r>
          </a:p>
          <a:p>
            <a:pPr marL="0" indent="0" eaLnBrk="1" hangingPunct="1">
              <a:buNone/>
            </a:pPr>
            <a:r>
              <a:rPr lang="en-US" sz="3600" b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smtClean="0"/>
              <a:t>WHICH ONE OF THESE 23 THINGS WOULD YOU LEAVE OUT?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743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600" b="1" dirty="0" smtClean="0"/>
              <a:t> </a:t>
            </a:r>
            <a:r>
              <a:rPr lang="en-US" b="1" dirty="0" smtClean="0"/>
              <a:t>“The Word that I speak shall judge you in the last day” (</a:t>
            </a:r>
            <a:r>
              <a:rPr lang="en-US" b="1" dirty="0" err="1" smtClean="0"/>
              <a:t>Jn</a:t>
            </a:r>
            <a:r>
              <a:rPr lang="en-US" b="1" dirty="0" smtClean="0"/>
              <a:t> 12:48).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 smtClean="0"/>
              <a:t> Where is the sinner’s prayer or asking God to come into your heart?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b="1" dirty="0" smtClean="0"/>
              <a:t>Go to The Interactive Bible:  www.bible.ca</a:t>
            </a:r>
          </a:p>
          <a:p>
            <a:pPr marL="0" indent="0" eaLnBrk="1" hangingPunct="1">
              <a:buFontTx/>
              <a:buNone/>
              <a:defRPr/>
            </a:pPr>
            <a:endParaRPr lang="en-US" sz="3600" b="1" dirty="0" smtClean="0"/>
          </a:p>
        </p:txBody>
      </p:sp>
      <p:pic>
        <p:nvPicPr>
          <p:cNvPr id="43010" name="Picture 2" descr="Click to 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2105025" cy="187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590800"/>
            <a:ext cx="8534400" cy="338296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smtClean="0"/>
              <a:t>Ultimate question:  </a:t>
            </a:r>
            <a:r>
              <a:rPr lang="en-US" sz="4000" b="1" smtClean="0"/>
              <a:t>What must I do to be saved?  </a:t>
            </a:r>
          </a:p>
          <a:p>
            <a:pPr eaLnBrk="1" hangingPunct="1"/>
            <a:r>
              <a:rPr lang="en-US" sz="4000" b="1" smtClean="0"/>
              <a:t>THESIS:  </a:t>
            </a:r>
          </a:p>
          <a:p>
            <a:pPr lvl="1" eaLnBrk="1" hangingPunct="1"/>
            <a:r>
              <a:rPr lang="en-US" sz="3600" smtClean="0"/>
              <a:t> A figure of speech. </a:t>
            </a:r>
          </a:p>
          <a:p>
            <a:pPr lvl="1" eaLnBrk="1" hangingPunct="1"/>
            <a:r>
              <a:rPr lang="en-US" sz="3600" smtClean="0"/>
              <a:t> Helpful all inclusive list (Ps 119:160). 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-500757">
            <a:off x="838200" y="1222375"/>
            <a:ext cx="2463800" cy="1016000"/>
          </a:xfrm>
          <a:prstGeom prst="rect">
            <a:avLst/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23 Things that </a:t>
            </a:r>
          </a:p>
          <a:p>
            <a:r>
              <a:rPr lang="en-US" sz="3600">
                <a:solidFill>
                  <a:srgbClr val="FFFF00"/>
                </a:solidFill>
              </a:rPr>
              <a:t>   </a:t>
            </a:r>
            <a:r>
              <a:rPr lang="en-US" sz="3600">
                <a:solidFill>
                  <a:srgbClr val="FF0000"/>
                </a:solidFill>
              </a:rPr>
              <a:t>SAVE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smtClean="0"/>
              <a:t>WHICH ONE OF THESE 23 THINGS WOULD YOU LEAVE OUT?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Acts 20:27  “I shrank not to declare unto you the </a:t>
            </a:r>
            <a:r>
              <a:rPr lang="en-US" sz="3600" i="1" dirty="0" smtClean="0"/>
              <a:t>whole counsel </a:t>
            </a:r>
            <a:r>
              <a:rPr lang="en-US" sz="3600" b="1" dirty="0" smtClean="0"/>
              <a:t>of God.”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rgbClr val="FFC0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i="1" dirty="0" smtClean="0"/>
              <a:t>Synecdoche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196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3600" dirty="0" err="1" smtClean="0"/>
              <a:t>Def</a:t>
            </a:r>
            <a:r>
              <a:rPr lang="en-US" sz="3600" dirty="0" smtClean="0"/>
              <a:t>:  </a:t>
            </a:r>
            <a:r>
              <a:rPr lang="en-US" sz="3600" b="1" dirty="0" smtClean="0"/>
              <a:t>“A figure of speech in which a </a:t>
            </a:r>
            <a:r>
              <a:rPr lang="en-US" sz="3600" b="1" i="1" dirty="0" smtClean="0"/>
              <a:t>term or part of something is used to refer to the whole </a:t>
            </a:r>
            <a:r>
              <a:rPr lang="en-US" sz="3600" b="1" dirty="0" smtClean="0"/>
              <a:t>of something.”</a:t>
            </a:r>
          </a:p>
          <a:p>
            <a:pPr lvl="1" eaLnBrk="1" hangingPunct="1"/>
            <a:r>
              <a:rPr lang="en-US" sz="3600" b="1" dirty="0" smtClean="0"/>
              <a:t>Ex.  “Head” for the entire cow. </a:t>
            </a:r>
          </a:p>
          <a:p>
            <a:pPr lvl="1" eaLnBrk="1" hangingPunct="1"/>
            <a:r>
              <a:rPr lang="en-US" sz="3600" b="1" dirty="0" smtClean="0"/>
              <a:t>Ex.  “Sail” for the entire sailboat. </a:t>
            </a:r>
          </a:p>
          <a:p>
            <a:pPr lvl="1" eaLnBrk="1" hangingPunct="1"/>
            <a:r>
              <a:rPr lang="en-US" sz="3600" b="1" dirty="0" smtClean="0"/>
              <a:t>Ex. “Wheels” = the entire vehicle</a:t>
            </a:r>
          </a:p>
          <a:p>
            <a:pPr lvl="1" eaLnBrk="1" hangingPunct="1"/>
            <a:r>
              <a:rPr lang="en-US" sz="3600" b="1" dirty="0" smtClean="0"/>
              <a:t>Ex.  The way Jesus used “cup.”</a:t>
            </a:r>
            <a:br>
              <a:rPr lang="en-US" sz="3600" b="1" dirty="0" smtClean="0"/>
            </a:b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smtClean="0"/>
              <a:t>Synecdoche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/>
              <a:t>John 3:16  “Whosoever </a:t>
            </a:r>
            <a:r>
              <a:rPr lang="en-US" sz="3600" b="1" u="sng" dirty="0" smtClean="0"/>
              <a:t>believeth</a:t>
            </a:r>
            <a:r>
              <a:rPr lang="en-US" sz="3600" b="1" dirty="0" smtClean="0"/>
              <a:t> on Him shall not perish.”</a:t>
            </a:r>
          </a:p>
          <a:p>
            <a:pPr lvl="1" eaLnBrk="1" hangingPunct="1"/>
            <a:r>
              <a:rPr lang="en-US" b="1" dirty="0" smtClean="0"/>
              <a:t>Will everyone who gives “mental ascent only” be saved?</a:t>
            </a:r>
          </a:p>
          <a:p>
            <a:pPr lvl="1" eaLnBrk="1" hangingPunct="1"/>
            <a:r>
              <a:rPr lang="en-US" b="1" dirty="0" smtClean="0"/>
              <a:t>“Believe” is often used as a synecdoche. </a:t>
            </a:r>
          </a:p>
          <a:p>
            <a:pPr eaLnBrk="1" hangingPunct="1"/>
            <a:r>
              <a:rPr lang="en-US" sz="3600" b="1" dirty="0" smtClean="0"/>
              <a:t>I Peter 3:21 “Baptism </a:t>
            </a:r>
            <a:r>
              <a:rPr lang="en-US" sz="3600" b="1" u="sng" dirty="0" smtClean="0"/>
              <a:t>now saves you</a:t>
            </a:r>
            <a:r>
              <a:rPr lang="en-US" sz="3600" b="1" dirty="0" smtClean="0"/>
              <a:t>.” </a:t>
            </a:r>
          </a:p>
          <a:p>
            <a:pPr lvl="1" eaLnBrk="1" hangingPunct="1"/>
            <a:r>
              <a:rPr lang="en-US" b="1" dirty="0" smtClean="0"/>
              <a:t>Will everyone who is “baptized only” be saved without belief?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smtClean="0"/>
              <a:t>Synecdoche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smtClean="0"/>
              <a:t> Rom 10:9:</a:t>
            </a:r>
          </a:p>
          <a:p>
            <a:pPr lvl="1" eaLnBrk="1" hangingPunct="1"/>
            <a:r>
              <a:rPr lang="en-US" b="1" smtClean="0"/>
              <a:t>“If you </a:t>
            </a:r>
            <a:r>
              <a:rPr lang="en-US" b="1" u="sng" smtClean="0"/>
              <a:t>confess</a:t>
            </a:r>
            <a:r>
              <a:rPr lang="en-US" b="1" smtClean="0"/>
              <a:t> with your mouth Jesus as Lord, and </a:t>
            </a:r>
            <a:r>
              <a:rPr lang="en-US" b="1" u="sng" smtClean="0"/>
              <a:t>believe in your heart </a:t>
            </a:r>
            <a:r>
              <a:rPr lang="en-US" b="1" smtClean="0"/>
              <a:t>that God raised Him from the dead, you will be saved.” </a:t>
            </a:r>
          </a:p>
          <a:p>
            <a:pPr lvl="1" eaLnBrk="1" hangingPunct="1"/>
            <a:r>
              <a:rPr lang="en-US" b="1" smtClean="0"/>
              <a:t> Belief and confession refer to the whole. </a:t>
            </a:r>
          </a:p>
          <a:p>
            <a:pPr eaLnBrk="1" hangingPunct="1"/>
            <a:r>
              <a:rPr lang="en-US" b="1" smtClean="0"/>
              <a:t> </a:t>
            </a:r>
            <a:r>
              <a:rPr lang="en-US" sz="3600" b="1" smtClean="0"/>
              <a:t>What about “Faith only?” </a:t>
            </a:r>
          </a:p>
          <a:p>
            <a:pPr lvl="1" eaLnBrk="1" hangingPunct="1"/>
            <a:r>
              <a:rPr lang="en-US" b="1" smtClean="0"/>
              <a:t>James 2:24:  “You see that a man is justified by works and </a:t>
            </a:r>
            <a:r>
              <a:rPr lang="en-US" b="1" u="sng" smtClean="0"/>
              <a:t>not by faith alone</a:t>
            </a:r>
            <a:r>
              <a:rPr lang="en-US" b="1" smtClean="0"/>
              <a:t>.” </a:t>
            </a:r>
          </a:p>
          <a:p>
            <a:pPr lvl="1"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sa-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91440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6178550" y="4670425"/>
            <a:ext cx="165100" cy="1381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i="1">
              <a:solidFill>
                <a:srgbClr val="000000"/>
              </a:solidFill>
              <a:latin typeface="Eras Medium ITC" pitchFamily="34" charset="0"/>
            </a:endParaRP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579438" y="889000"/>
            <a:ext cx="234950" cy="2365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3200" i="1">
              <a:solidFill>
                <a:srgbClr val="000000"/>
              </a:solidFill>
              <a:latin typeface="Eras Medium ITC" pitchFamily="34" charset="0"/>
            </a:endParaRPr>
          </a:p>
        </p:txBody>
      </p:sp>
      <p:sp>
        <p:nvSpPr>
          <p:cNvPr id="3044358" name="Text Box 6"/>
          <p:cNvSpPr txBox="1">
            <a:spLocks noChangeArrowheads="1"/>
          </p:cNvSpPr>
          <p:nvPr/>
        </p:nvSpPr>
        <p:spPr bwMode="auto">
          <a:xfrm>
            <a:off x="437881" y="4981866"/>
            <a:ext cx="7175500" cy="155416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answer to the question depends on where the person is when they ask the question!</a:t>
            </a:r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731838" y="1019175"/>
            <a:ext cx="2368550" cy="2306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3054350" y="3322638"/>
            <a:ext cx="2541588" cy="1077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>
            <a:off x="5607050" y="4411663"/>
            <a:ext cx="633413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4362" name="Text Box 10"/>
          <p:cNvSpPr txBox="1">
            <a:spLocks noChangeArrowheads="1"/>
          </p:cNvSpPr>
          <p:nvPr/>
        </p:nvSpPr>
        <p:spPr bwMode="auto">
          <a:xfrm>
            <a:off x="5089525" y="258763"/>
            <a:ext cx="3825875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FFFFFF"/>
                </a:solidFill>
                <a:latin typeface="Arial Black" pitchFamily="34" charset="0"/>
              </a:rPr>
              <a:t>Seattle - 2540 miles</a:t>
            </a:r>
          </a:p>
        </p:txBody>
      </p:sp>
      <p:sp>
        <p:nvSpPr>
          <p:cNvPr id="3044366" name="Text Box 14"/>
          <p:cNvSpPr txBox="1">
            <a:spLocks noChangeArrowheads="1"/>
          </p:cNvSpPr>
          <p:nvPr/>
        </p:nvSpPr>
        <p:spPr bwMode="auto">
          <a:xfrm>
            <a:off x="5089525" y="776288"/>
            <a:ext cx="3825875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FFFFFF"/>
                </a:solidFill>
                <a:latin typeface="Arial Black" pitchFamily="34" charset="0"/>
              </a:rPr>
              <a:t>Denver - 1330 miles</a:t>
            </a:r>
          </a:p>
        </p:txBody>
      </p:sp>
      <p:sp>
        <p:nvSpPr>
          <p:cNvPr id="3044369" name="Text Box 17"/>
          <p:cNvSpPr txBox="1">
            <a:spLocks noChangeArrowheads="1"/>
          </p:cNvSpPr>
          <p:nvPr/>
        </p:nvSpPr>
        <p:spPr bwMode="auto">
          <a:xfrm>
            <a:off x="5087938" y="1293813"/>
            <a:ext cx="3825875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i="1" dirty="0">
                <a:solidFill>
                  <a:srgbClr val="FFFFFF"/>
                </a:solidFill>
                <a:latin typeface="Arial Black" pitchFamily="34" charset="0"/>
              </a:rPr>
              <a:t>Memphis - 260 miles</a:t>
            </a:r>
          </a:p>
        </p:txBody>
      </p:sp>
      <p:pic>
        <p:nvPicPr>
          <p:cNvPr id="304437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325"/>
            <a:ext cx="1152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4357" name="AutoShape 5"/>
          <p:cNvSpPr>
            <a:spLocks noChangeArrowheads="1"/>
          </p:cNvSpPr>
          <p:nvPr/>
        </p:nvSpPr>
        <p:spPr bwMode="auto">
          <a:xfrm>
            <a:off x="1584325" y="0"/>
            <a:ext cx="3406775" cy="1165225"/>
          </a:xfrm>
          <a:prstGeom prst="wedgeRoundRectCallout">
            <a:avLst>
              <a:gd name="adj1" fmla="val -70037"/>
              <a:gd name="adj2" fmla="val 35968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  <a:latin typeface="Eras Bold ITC" pitchFamily="34" charset="0"/>
              </a:rPr>
              <a:t>How Far to Birmingham?</a:t>
            </a:r>
          </a:p>
        </p:txBody>
      </p:sp>
      <p:pic>
        <p:nvPicPr>
          <p:cNvPr id="3044375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021013"/>
            <a:ext cx="1152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4376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4038600"/>
            <a:ext cx="1152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44368" name="AutoShape 16"/>
          <p:cNvSpPr>
            <a:spLocks noChangeArrowheads="1"/>
          </p:cNvSpPr>
          <p:nvPr/>
        </p:nvSpPr>
        <p:spPr bwMode="auto">
          <a:xfrm>
            <a:off x="5737225" y="2752725"/>
            <a:ext cx="3406775" cy="1165225"/>
          </a:xfrm>
          <a:prstGeom prst="wedgeRoundRectCallout">
            <a:avLst>
              <a:gd name="adj1" fmla="val -47481"/>
              <a:gd name="adj2" fmla="val 97819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  <a:latin typeface="Eras Bold ITC" pitchFamily="34" charset="0"/>
              </a:rPr>
              <a:t>How Far to Birmingham?</a:t>
            </a:r>
          </a:p>
        </p:txBody>
      </p:sp>
      <p:sp>
        <p:nvSpPr>
          <p:cNvPr id="3044365" name="AutoShape 13"/>
          <p:cNvSpPr>
            <a:spLocks noChangeArrowheads="1"/>
          </p:cNvSpPr>
          <p:nvPr/>
        </p:nvSpPr>
        <p:spPr bwMode="auto">
          <a:xfrm>
            <a:off x="4176713" y="2092325"/>
            <a:ext cx="3406775" cy="1165225"/>
          </a:xfrm>
          <a:prstGeom prst="wedgeRoundRectCallout">
            <a:avLst>
              <a:gd name="adj1" fmla="val -72366"/>
              <a:gd name="adj2" fmla="val 69347"/>
              <a:gd name="adj3" fmla="val 16667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000000"/>
                </a:solidFill>
                <a:latin typeface="Eras Bold ITC" pitchFamily="34" charset="0"/>
              </a:rPr>
              <a:t>How Far to Birmingham?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4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8038 0.35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4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4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4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04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3 L 0.26788 0.149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04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4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4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304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0.09479 0.0523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4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4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4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04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4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What Must I Do to be Saved?</a:t>
            </a:r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8624" y="1284024"/>
            <a:ext cx="8077200" cy="3046413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800" b="1" dirty="0">
                <a:solidFill>
                  <a:schemeClr val="bg1"/>
                </a:solidFill>
              </a:rPr>
              <a:t>Macedonian Jailor (</a:t>
            </a:r>
            <a:r>
              <a:rPr lang="en-US" sz="2800" b="1" dirty="0">
                <a:solidFill>
                  <a:srgbClr val="FFFF00"/>
                </a:solidFill>
              </a:rPr>
              <a:t>unbeliever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800" b="1" dirty="0">
                <a:solidFill>
                  <a:schemeClr val="bg1"/>
                </a:solidFill>
              </a:rPr>
              <a:t>Pentecost (</a:t>
            </a:r>
            <a:r>
              <a:rPr lang="en-US" sz="2800" b="1" dirty="0">
                <a:solidFill>
                  <a:srgbClr val="FFFF00"/>
                </a:solidFill>
              </a:rPr>
              <a:t>believed and confessed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Paul (</a:t>
            </a:r>
            <a:r>
              <a:rPr lang="en-US" sz="2800" b="1" dirty="0" smtClean="0">
                <a:solidFill>
                  <a:srgbClr val="FFFF00"/>
                </a:solidFill>
              </a:rPr>
              <a:t>believed, </a:t>
            </a:r>
            <a:r>
              <a:rPr lang="en-US" sz="2800" b="1" dirty="0" err="1" smtClean="0">
                <a:solidFill>
                  <a:srgbClr val="FFFF00"/>
                </a:solidFill>
              </a:rPr>
              <a:t>confessed,and</a:t>
            </a:r>
            <a:r>
              <a:rPr lang="en-US" sz="2800" b="1" dirty="0" smtClean="0">
                <a:solidFill>
                  <a:srgbClr val="FFFF00"/>
                </a:solidFill>
              </a:rPr>
              <a:t> repented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65947" y="1720047"/>
            <a:ext cx="7436859" cy="461665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“believe” (Acts 16)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54574" y="2568467"/>
            <a:ext cx="7475528" cy="461665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“repent and be baptized” (Acts 2)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43198" y="3498803"/>
            <a:ext cx="7475528" cy="461665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“be baptized and wash away your sins” (Acts 22)</a:t>
            </a:r>
          </a:p>
        </p:txBody>
      </p:sp>
      <p:pic>
        <p:nvPicPr>
          <p:cNvPr id="133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10013"/>
            <a:ext cx="266065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smtClean="0"/>
              <a:t>14 Things that have some part  in the Salvation from Sin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191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dirty="0" smtClean="0"/>
              <a:t> </a:t>
            </a:r>
            <a:r>
              <a:rPr lang="en-US" b="1" dirty="0" smtClean="0"/>
              <a:t>The Father – Titus 3:4-5, </a:t>
            </a:r>
            <a:r>
              <a:rPr lang="en-US" b="1" dirty="0" err="1" smtClean="0"/>
              <a:t>Eph</a:t>
            </a:r>
            <a:r>
              <a:rPr lang="en-US" b="1" dirty="0" smtClean="0"/>
              <a:t> 3:8-9.</a:t>
            </a:r>
          </a:p>
          <a:p>
            <a:pPr eaLnBrk="1" hangingPunct="1"/>
            <a:r>
              <a:rPr lang="en-US" b="1" dirty="0" smtClean="0"/>
              <a:t> The Son – </a:t>
            </a:r>
            <a:r>
              <a:rPr lang="en-US" b="1" dirty="0" err="1" smtClean="0"/>
              <a:t>Jn</a:t>
            </a:r>
            <a:r>
              <a:rPr lang="en-US" b="1" dirty="0" smtClean="0"/>
              <a:t> 3:16, I Tim 1:15, </a:t>
            </a:r>
            <a:r>
              <a:rPr lang="en-US" b="1" dirty="0" err="1" smtClean="0"/>
              <a:t>Lk</a:t>
            </a:r>
            <a:r>
              <a:rPr lang="en-US" b="1" dirty="0" smtClean="0"/>
              <a:t> 19:10.</a:t>
            </a:r>
          </a:p>
          <a:p>
            <a:pPr eaLnBrk="1" hangingPunct="1"/>
            <a:r>
              <a:rPr lang="en-US" b="1" dirty="0" smtClean="0"/>
              <a:t> The Holy Spirit – I </a:t>
            </a:r>
            <a:r>
              <a:rPr lang="en-US" b="1" dirty="0" err="1" smtClean="0"/>
              <a:t>Cor</a:t>
            </a:r>
            <a:r>
              <a:rPr lang="en-US" b="1" dirty="0" smtClean="0"/>
              <a:t> 6:11, </a:t>
            </a:r>
            <a:r>
              <a:rPr lang="en-US" b="1" dirty="0" err="1" smtClean="0"/>
              <a:t>Jn</a:t>
            </a:r>
            <a:r>
              <a:rPr lang="en-US" b="1" dirty="0" smtClean="0"/>
              <a:t> 16: 7-13.</a:t>
            </a:r>
          </a:p>
          <a:p>
            <a:pPr eaLnBrk="1" hangingPunct="1"/>
            <a:r>
              <a:rPr lang="en-US" b="1" dirty="0" smtClean="0"/>
              <a:t> God’s grace – </a:t>
            </a:r>
            <a:r>
              <a:rPr lang="en-US" b="1" dirty="0" err="1" smtClean="0"/>
              <a:t>Eph</a:t>
            </a:r>
            <a:r>
              <a:rPr lang="en-US" b="1" dirty="0" smtClean="0"/>
              <a:t> 2:8-9, Titus 2:11-12.</a:t>
            </a:r>
          </a:p>
          <a:p>
            <a:pPr eaLnBrk="1" hangingPunct="1"/>
            <a:r>
              <a:rPr lang="en-US" b="1" dirty="0" smtClean="0"/>
              <a:t> God’s love – </a:t>
            </a:r>
            <a:r>
              <a:rPr lang="en-US" b="1" dirty="0" err="1" smtClean="0"/>
              <a:t>Jn</a:t>
            </a:r>
            <a:r>
              <a:rPr lang="en-US" b="1" dirty="0" smtClean="0"/>
              <a:t> 3:16, I John 4:17.</a:t>
            </a:r>
          </a:p>
          <a:p>
            <a:pPr eaLnBrk="1" hangingPunct="1"/>
            <a:r>
              <a:rPr lang="en-US" b="1" dirty="0" smtClean="0"/>
              <a:t> Hope – Rom 8:24.</a:t>
            </a:r>
          </a:p>
          <a:p>
            <a:pPr eaLnBrk="1" hangingPunct="1"/>
            <a:r>
              <a:rPr lang="en-US" b="1" dirty="0" smtClean="0"/>
              <a:t> Life of Christ – </a:t>
            </a:r>
            <a:r>
              <a:rPr lang="en-US" b="1" dirty="0" err="1" smtClean="0"/>
              <a:t>Rm</a:t>
            </a:r>
            <a:r>
              <a:rPr lang="en-US" b="1" dirty="0" smtClean="0"/>
              <a:t> 5:10.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C0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 smtClean="0"/>
              <a:t>14 Things that have some part  in the Salvation from Sin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/>
              <a:t>The cross (Christ’s sacrifice) –       	I </a:t>
            </a:r>
            <a:r>
              <a:rPr lang="en-US" sz="3600" b="1" dirty="0" err="1" smtClean="0"/>
              <a:t>Cor</a:t>
            </a:r>
            <a:r>
              <a:rPr lang="en-US" sz="3600" b="1" dirty="0" smtClean="0"/>
              <a:t> 1:18.</a:t>
            </a:r>
          </a:p>
          <a:p>
            <a:pPr eaLnBrk="1" hangingPunct="1">
              <a:defRPr/>
            </a:pPr>
            <a:r>
              <a:rPr lang="en-US" sz="3600" b="1" dirty="0" smtClean="0"/>
              <a:t>The Blood of Christ (Shed on the cross) – Rom 5:8-9.</a:t>
            </a:r>
          </a:p>
          <a:p>
            <a:pPr eaLnBrk="1" hangingPunct="1">
              <a:defRPr/>
            </a:pPr>
            <a:r>
              <a:rPr lang="en-US" sz="3600" b="1" dirty="0" smtClean="0"/>
              <a:t>The Name of Christ (His authority)- Acts 4:12.</a:t>
            </a:r>
          </a:p>
          <a:p>
            <a:pPr eaLnBrk="1" hangingPunct="1">
              <a:defRPr/>
            </a:pPr>
            <a:r>
              <a:rPr lang="en-US" sz="3600" b="1" dirty="0" smtClean="0"/>
              <a:t>The Gospel – </a:t>
            </a:r>
            <a:r>
              <a:rPr lang="en-US" sz="3600" b="1" dirty="0" err="1" smtClean="0"/>
              <a:t>Rm</a:t>
            </a:r>
            <a:r>
              <a:rPr lang="en-US" sz="3600" b="1" dirty="0" smtClean="0"/>
              <a:t> 1:16, I </a:t>
            </a:r>
            <a:r>
              <a:rPr lang="en-US" sz="3600" b="1" dirty="0" err="1" smtClean="0"/>
              <a:t>Cor</a:t>
            </a:r>
            <a:r>
              <a:rPr lang="en-US" sz="3600" b="1" dirty="0" smtClean="0"/>
              <a:t> 15:1-2.</a:t>
            </a:r>
            <a:endParaRPr lang="en-US" b="1" dirty="0" smtClean="0"/>
          </a:p>
          <a:p>
            <a:pPr marL="0" indent="0" eaLnBrk="1" hangingPunct="1"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">
  <a:themeElements>
    <a:clrScheme name="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">
      <a:majorFont>
        <a:latin typeface="Eras Medium ITC"/>
        <a:ea typeface=""/>
        <a:cs typeface="Arial"/>
      </a:majorFont>
      <a:minorFont>
        <a:latin typeface="Eras Demi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A5002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A5002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</a:defRPr>
        </a:defPPr>
      </a:lstStyle>
    </a:lnDef>
  </a:objectDefaults>
  <a:extraClrSchemeLst>
    <a:extraClrScheme>
      <a:clrScheme name="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1128</Words>
  <Application>Microsoft Office PowerPoint</Application>
  <PresentationFormat>On-screen Show (4:3)</PresentationFormat>
  <Paragraphs>151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Arial Black</vt:lpstr>
      <vt:lpstr>Arial Narrow</vt:lpstr>
      <vt:lpstr>Calibri</vt:lpstr>
      <vt:lpstr>Eras Bold ITC</vt:lpstr>
      <vt:lpstr>Eras Demi ITC</vt:lpstr>
      <vt:lpstr>Eras Light ITC</vt:lpstr>
      <vt:lpstr>Eras Medium ITC</vt:lpstr>
      <vt:lpstr>Default Design</vt:lpstr>
      <vt:lpstr>Custom Design</vt:lpstr>
      <vt:lpstr>1_Custom Design</vt:lpstr>
      <vt:lpstr>B</vt:lpstr>
      <vt:lpstr>2_Custom Design</vt:lpstr>
      <vt:lpstr>3_Custom Design</vt:lpstr>
      <vt:lpstr>PowerPoint Presentation</vt:lpstr>
      <vt:lpstr>PowerPoint Presentation</vt:lpstr>
      <vt:lpstr>Synecdoche</vt:lpstr>
      <vt:lpstr>Synecdoche</vt:lpstr>
      <vt:lpstr>Synecdoche</vt:lpstr>
      <vt:lpstr>PowerPoint Presentation</vt:lpstr>
      <vt:lpstr>What Must I Do to be Saved?</vt:lpstr>
      <vt:lpstr>14 Things that have some part  in the Salvation from Sin</vt:lpstr>
      <vt:lpstr>14 Things that have some part  in the Salvation from Sin</vt:lpstr>
      <vt:lpstr>14 Things that have some part  in the Salvation from Sin</vt:lpstr>
      <vt:lpstr>9 Ways We Must Respond.</vt:lpstr>
      <vt:lpstr>Preaching Jesus</vt:lpstr>
      <vt:lpstr>Born Again</vt:lpstr>
      <vt:lpstr>2nd Century Teaching and Practice </vt:lpstr>
      <vt:lpstr>Born of Water and the Spirit</vt:lpstr>
      <vt:lpstr>Saving Paul – Already a God fearing man</vt:lpstr>
      <vt:lpstr>Saving Paul –  Repented for 3 Days</vt:lpstr>
      <vt:lpstr>4 Additional Ways We Must Respond (5 + 4 = 9). </vt:lpstr>
      <vt:lpstr>WHICH ONE OF THESE 23 THINGS WOULD YOU LEAVE OUT? </vt:lpstr>
      <vt:lpstr>WHICH ONE OF THESE 23 THINGS WOULD YOU LEAVE OUT? </vt:lpstr>
    </vt:vector>
  </TitlesOfParts>
  <Company>sundaysource.org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R. Bailey</dc:creator>
  <cp:lastModifiedBy>Brent Hunter</cp:lastModifiedBy>
  <cp:revision>129</cp:revision>
  <cp:lastPrinted>2013-03-31T23:23:52Z</cp:lastPrinted>
  <dcterms:created xsi:type="dcterms:W3CDTF">2005-04-15T19:25:47Z</dcterms:created>
  <dcterms:modified xsi:type="dcterms:W3CDTF">2014-08-06T01:22:07Z</dcterms:modified>
</cp:coreProperties>
</file>