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302" r:id="rId2"/>
    <p:sldId id="303" r:id="rId3"/>
    <p:sldId id="273" r:id="rId4"/>
    <p:sldId id="280" r:id="rId5"/>
    <p:sldId id="304" r:id="rId6"/>
    <p:sldId id="305" r:id="rId7"/>
    <p:sldId id="306" r:id="rId8"/>
    <p:sldId id="307" r:id="rId9"/>
    <p:sldId id="308" r:id="rId10"/>
    <p:sldId id="309" r:id="rId11"/>
    <p:sldId id="310" r:id="rId12"/>
    <p:sldId id="311" r:id="rId13"/>
    <p:sldId id="312" r:id="rId14"/>
    <p:sldId id="317" r:id="rId15"/>
    <p:sldId id="318"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808080"/>
    <a:srgbClr val="996633"/>
    <a:srgbClr val="FF33CC"/>
    <a:srgbClr val="333333"/>
    <a:srgbClr val="3333FF"/>
    <a:srgbClr val="FF3300"/>
    <a:srgbClr val="D89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6" autoAdjust="0"/>
    <p:restoredTop sz="94660"/>
  </p:normalViewPr>
  <p:slideViewPr>
    <p:cSldViewPr snapToGrid="0">
      <p:cViewPr>
        <p:scale>
          <a:sx n="60" d="100"/>
          <a:sy n="60" d="100"/>
        </p:scale>
        <p:origin x="-2112"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73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3216857-71A0-46D5-A81C-F65E7D739A14}" type="slidenum">
              <a:rPr lang="en-US" altLang="en-US"/>
              <a:pPr/>
              <a:t>‹#›</a:t>
            </a:fld>
            <a:endParaRPr lang="en-US" altLang="en-US"/>
          </a:p>
        </p:txBody>
      </p:sp>
    </p:spTree>
    <p:extLst>
      <p:ext uri="{BB962C8B-B14F-4D97-AF65-F5344CB8AC3E}">
        <p14:creationId xmlns:p14="http://schemas.microsoft.com/office/powerpoint/2010/main" val="4256999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40BAF-8CB9-4F60-9A12-5955E3090AF6}" type="slidenum">
              <a:rPr lang="en-US" altLang="en-US"/>
              <a:pPr/>
              <a:t>1</a:t>
            </a:fld>
            <a:endParaRPr lang="en-US" alt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ltLang="en-US" sz="1400"/>
              <a:t>The gospel is a message to be preached</a:t>
            </a:r>
          </a:p>
          <a:p>
            <a:r>
              <a:rPr lang="en-US" altLang="en-US" sz="1400"/>
              <a:t>Notice that this is a </a:t>
            </a:r>
            <a:r>
              <a:rPr lang="en-US" altLang="en-US" sz="1400" u="sng"/>
              <a:t>command of Christ to His followers</a:t>
            </a:r>
            <a:r>
              <a:rPr lang="en-US" altLang="en-US" sz="1400"/>
              <a:t> - that means you and me. Does it matter how often we come to services or how pure we try to adhere to doctrinal matters if we don’t follow this command of Christ.</a:t>
            </a:r>
          </a:p>
          <a:p>
            <a:r>
              <a:rPr lang="en-US" altLang="en-US" sz="1400"/>
              <a:t>The gospel is important</a:t>
            </a:r>
            <a:endParaRPr lang="en-US" altLang="en-US" sz="1400" u="sng"/>
          </a:p>
          <a:p>
            <a:endParaRPr lang="en-US" altLang="en-US" sz="1400"/>
          </a:p>
          <a:p>
            <a:r>
              <a:rPr lang="en-US" altLang="en-US" sz="1400" b="1"/>
              <a:t>&lt;TR&gt;Why is the gospel so important?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AB9EC-07A6-481F-A174-0F73423B2F4C}" type="slidenum">
              <a:rPr lang="en-US" altLang="en-US"/>
              <a:pPr/>
              <a:t>2</a:t>
            </a:fld>
            <a:endParaRPr lang="en-US" alt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ltLang="en-US" sz="1400"/>
              <a:t>The gospel is a message to be preached</a:t>
            </a:r>
          </a:p>
          <a:p>
            <a:r>
              <a:rPr lang="en-US" altLang="en-US" sz="1400"/>
              <a:t>Notice that this is a </a:t>
            </a:r>
            <a:r>
              <a:rPr lang="en-US" altLang="en-US" sz="1400" u="sng"/>
              <a:t>command of Christ to His followers</a:t>
            </a:r>
            <a:r>
              <a:rPr lang="en-US" altLang="en-US" sz="1400"/>
              <a:t> - that means you and me. Does it matter how often we come to services or how pure we try to adhere to doctrinal matters if we don’t follow this command of Christ.</a:t>
            </a:r>
          </a:p>
          <a:p>
            <a:r>
              <a:rPr lang="en-US" altLang="en-US" sz="1400"/>
              <a:t>The gospel is important</a:t>
            </a:r>
            <a:endParaRPr lang="en-US" altLang="en-US" sz="1400" u="sng"/>
          </a:p>
          <a:p>
            <a:endParaRPr lang="en-US" altLang="en-US" sz="1400"/>
          </a:p>
          <a:p>
            <a:r>
              <a:rPr lang="en-US" altLang="en-US" sz="1400" b="1"/>
              <a:t>&lt;TR&gt;Why is the gospel so important?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744B07-BCD9-4F95-BC42-6B4D9E70568F}" type="slidenum">
              <a:rPr lang="en-US" altLang="en-US"/>
              <a:pPr/>
              <a:t>‹#›</a:t>
            </a:fld>
            <a:endParaRPr lang="en-US" altLang="en-US"/>
          </a:p>
        </p:txBody>
      </p:sp>
    </p:spTree>
    <p:extLst>
      <p:ext uri="{BB962C8B-B14F-4D97-AF65-F5344CB8AC3E}">
        <p14:creationId xmlns:p14="http://schemas.microsoft.com/office/powerpoint/2010/main" val="1139727348"/>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DD4F08C-A2CF-4499-8BC5-E3EF9DA87171}" type="slidenum">
              <a:rPr lang="en-US" altLang="en-US"/>
              <a:pPr/>
              <a:t>‹#›</a:t>
            </a:fld>
            <a:endParaRPr lang="en-US" altLang="en-US"/>
          </a:p>
        </p:txBody>
      </p:sp>
    </p:spTree>
    <p:extLst>
      <p:ext uri="{BB962C8B-B14F-4D97-AF65-F5344CB8AC3E}">
        <p14:creationId xmlns:p14="http://schemas.microsoft.com/office/powerpoint/2010/main" val="327927170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B0A769-309B-4626-AAF1-84A18FBD25A0}" type="slidenum">
              <a:rPr lang="en-US" altLang="en-US"/>
              <a:pPr/>
              <a:t>‹#›</a:t>
            </a:fld>
            <a:endParaRPr lang="en-US" altLang="en-US"/>
          </a:p>
        </p:txBody>
      </p:sp>
    </p:spTree>
    <p:extLst>
      <p:ext uri="{BB962C8B-B14F-4D97-AF65-F5344CB8AC3E}">
        <p14:creationId xmlns:p14="http://schemas.microsoft.com/office/powerpoint/2010/main" val="209198902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FC45A0-071E-479B-B732-4BCC13A92D51}" type="slidenum">
              <a:rPr lang="en-US" altLang="en-US"/>
              <a:pPr/>
              <a:t>‹#›</a:t>
            </a:fld>
            <a:endParaRPr lang="en-US" altLang="en-US"/>
          </a:p>
        </p:txBody>
      </p:sp>
    </p:spTree>
    <p:extLst>
      <p:ext uri="{BB962C8B-B14F-4D97-AF65-F5344CB8AC3E}">
        <p14:creationId xmlns:p14="http://schemas.microsoft.com/office/powerpoint/2010/main" val="689446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990AFC1-8B10-4E25-98CB-436CD2B0FC64}" type="slidenum">
              <a:rPr lang="en-US" altLang="en-US"/>
              <a:pPr/>
              <a:t>‹#›</a:t>
            </a:fld>
            <a:endParaRPr lang="en-US" altLang="en-US"/>
          </a:p>
        </p:txBody>
      </p:sp>
    </p:spTree>
    <p:extLst>
      <p:ext uri="{BB962C8B-B14F-4D97-AF65-F5344CB8AC3E}">
        <p14:creationId xmlns:p14="http://schemas.microsoft.com/office/powerpoint/2010/main" val="420255399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E76807-B6A2-4823-B2E5-FD9D6CD6D8BF}" type="slidenum">
              <a:rPr lang="en-US" altLang="en-US"/>
              <a:pPr/>
              <a:t>‹#›</a:t>
            </a:fld>
            <a:endParaRPr lang="en-US" altLang="en-US"/>
          </a:p>
        </p:txBody>
      </p:sp>
    </p:spTree>
    <p:extLst>
      <p:ext uri="{BB962C8B-B14F-4D97-AF65-F5344CB8AC3E}">
        <p14:creationId xmlns:p14="http://schemas.microsoft.com/office/powerpoint/2010/main" val="40791890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C973888-61E5-403F-9B04-00E64BC02F2A}" type="slidenum">
              <a:rPr lang="en-US" altLang="en-US"/>
              <a:pPr/>
              <a:t>‹#›</a:t>
            </a:fld>
            <a:endParaRPr lang="en-US" altLang="en-US"/>
          </a:p>
        </p:txBody>
      </p:sp>
    </p:spTree>
    <p:extLst>
      <p:ext uri="{BB962C8B-B14F-4D97-AF65-F5344CB8AC3E}">
        <p14:creationId xmlns:p14="http://schemas.microsoft.com/office/powerpoint/2010/main" val="58074052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076F231-7015-4844-9D02-B75DE6710699}" type="slidenum">
              <a:rPr lang="en-US" altLang="en-US"/>
              <a:pPr/>
              <a:t>‹#›</a:t>
            </a:fld>
            <a:endParaRPr lang="en-US" altLang="en-US"/>
          </a:p>
        </p:txBody>
      </p:sp>
    </p:spTree>
    <p:extLst>
      <p:ext uri="{BB962C8B-B14F-4D97-AF65-F5344CB8AC3E}">
        <p14:creationId xmlns:p14="http://schemas.microsoft.com/office/powerpoint/2010/main" val="347917638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D1D74D6-59D4-4C1A-94F4-66ACBB606EA2}" type="slidenum">
              <a:rPr lang="en-US" altLang="en-US"/>
              <a:pPr/>
              <a:t>‹#›</a:t>
            </a:fld>
            <a:endParaRPr lang="en-US" altLang="en-US"/>
          </a:p>
        </p:txBody>
      </p:sp>
    </p:spTree>
    <p:extLst>
      <p:ext uri="{BB962C8B-B14F-4D97-AF65-F5344CB8AC3E}">
        <p14:creationId xmlns:p14="http://schemas.microsoft.com/office/powerpoint/2010/main" val="353898276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5C29151-0352-41D8-BABA-F34679837469}" type="slidenum">
              <a:rPr lang="en-US" altLang="en-US"/>
              <a:pPr/>
              <a:t>‹#›</a:t>
            </a:fld>
            <a:endParaRPr lang="en-US" altLang="en-US"/>
          </a:p>
        </p:txBody>
      </p:sp>
    </p:spTree>
    <p:extLst>
      <p:ext uri="{BB962C8B-B14F-4D97-AF65-F5344CB8AC3E}">
        <p14:creationId xmlns:p14="http://schemas.microsoft.com/office/powerpoint/2010/main" val="189265108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8C4ADD2-F5ED-4879-A051-34FEC801AB25}" type="slidenum">
              <a:rPr lang="en-US" altLang="en-US"/>
              <a:pPr/>
              <a:t>‹#›</a:t>
            </a:fld>
            <a:endParaRPr lang="en-US" altLang="en-US"/>
          </a:p>
        </p:txBody>
      </p:sp>
    </p:spTree>
    <p:extLst>
      <p:ext uri="{BB962C8B-B14F-4D97-AF65-F5344CB8AC3E}">
        <p14:creationId xmlns:p14="http://schemas.microsoft.com/office/powerpoint/2010/main" val="368163112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0418BF-FAB0-42D0-94EA-C8922A763C02}" type="slidenum">
              <a:rPr lang="en-US" altLang="en-US"/>
              <a:pPr/>
              <a:t>‹#›</a:t>
            </a:fld>
            <a:endParaRPr lang="en-US" altLang="en-US"/>
          </a:p>
        </p:txBody>
      </p:sp>
      <p:pic>
        <p:nvPicPr>
          <p:cNvPr id="1031" name="Picture 7" descr="Picture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38" y="-9525"/>
            <a:ext cx="9151938" cy="686435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8"/>
          <p:cNvSpPr>
            <a:spLocks noChangeArrowheads="1"/>
          </p:cNvSpPr>
          <p:nvPr userDrawn="1"/>
        </p:nvSpPr>
        <p:spPr bwMode="auto">
          <a:xfrm flipH="1">
            <a:off x="0" y="0"/>
            <a:ext cx="1382713" cy="6858000"/>
          </a:xfrm>
          <a:prstGeom prst="rect">
            <a:avLst/>
          </a:prstGeom>
          <a:gradFill rotWithShape="1">
            <a:gsLst>
              <a:gs pos="0">
                <a:schemeClr val="tx1">
                  <a:gamma/>
                  <a:tint val="0"/>
                  <a:invGamma/>
                  <a:alpha val="0"/>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userDrawn="1"/>
        </p:nvSpPr>
        <p:spPr bwMode="auto">
          <a:xfrm>
            <a:off x="7761288" y="0"/>
            <a:ext cx="1382712" cy="6858000"/>
          </a:xfrm>
          <a:prstGeom prst="rect">
            <a:avLst/>
          </a:prstGeom>
          <a:gradFill rotWithShape="1">
            <a:gsLst>
              <a:gs pos="0">
                <a:schemeClr val="tx1">
                  <a:gamma/>
                  <a:tint val="0"/>
                  <a:invGamma/>
                  <a:alpha val="0"/>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10"/>
          <p:cNvSpPr>
            <a:spLocks noChangeArrowheads="1"/>
          </p:cNvSpPr>
          <p:nvPr userDrawn="1"/>
        </p:nvSpPr>
        <p:spPr bwMode="auto">
          <a:xfrm rot="5400000" flipH="1">
            <a:off x="4233068" y="-4233068"/>
            <a:ext cx="677863" cy="9144000"/>
          </a:xfrm>
          <a:prstGeom prst="rect">
            <a:avLst/>
          </a:prstGeom>
          <a:gradFill rotWithShape="1">
            <a:gsLst>
              <a:gs pos="0">
                <a:schemeClr val="tx1">
                  <a:gamma/>
                  <a:tint val="0"/>
                  <a:invGamma/>
                  <a:alpha val="0"/>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1"/>
          <p:cNvSpPr>
            <a:spLocks noChangeArrowheads="1"/>
          </p:cNvSpPr>
          <p:nvPr userDrawn="1"/>
        </p:nvSpPr>
        <p:spPr bwMode="auto">
          <a:xfrm rot="-5400000" flipH="1" flipV="1">
            <a:off x="4280694" y="1994694"/>
            <a:ext cx="582612" cy="9144000"/>
          </a:xfrm>
          <a:prstGeom prst="rect">
            <a:avLst/>
          </a:prstGeom>
          <a:gradFill rotWithShape="1">
            <a:gsLst>
              <a:gs pos="0">
                <a:schemeClr val="tx1">
                  <a:gamma/>
                  <a:tint val="0"/>
                  <a:invGamma/>
                  <a:alpha val="0"/>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row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536700"/>
            <a:ext cx="8445500" cy="5032375"/>
          </a:xfrm>
          <a:prstGeom prst="rect">
            <a:avLst/>
          </a:prstGeom>
          <a:noFill/>
          <a:extLst>
            <a:ext uri="{909E8E84-426E-40DD-AFC4-6F175D3DCCD1}">
              <a14:hiddenFill xmlns:a14="http://schemas.microsoft.com/office/drawing/2010/main">
                <a:solidFill>
                  <a:srgbClr val="FFFFFF"/>
                </a:solidFill>
              </a14:hiddenFill>
            </a:ext>
          </a:extLst>
        </p:spPr>
      </p:pic>
      <p:sp>
        <p:nvSpPr>
          <p:cNvPr id="56323" name="Rectangle 3"/>
          <p:cNvSpPr>
            <a:spLocks noGrp="1" noChangeArrowheads="1"/>
          </p:cNvSpPr>
          <p:nvPr>
            <p:ph type="title"/>
          </p:nvPr>
        </p:nvSpPr>
        <p:spPr>
          <a:solidFill>
            <a:schemeClr val="bg1"/>
          </a:solidFill>
          <a:ln>
            <a:solidFill>
              <a:schemeClr val="bg1"/>
            </a:solidFill>
            <a:miter lim="800000"/>
            <a:headEnd/>
            <a:tailEnd/>
          </a:ln>
        </p:spPr>
        <p:txBody>
          <a:bodyPr/>
          <a:lstStyle/>
          <a:p>
            <a:r>
              <a:rPr lang="en-US" altLang="en-US"/>
              <a:t>Preach THE GOSPEL</a:t>
            </a:r>
          </a:p>
        </p:txBody>
      </p:sp>
      <p:sp>
        <p:nvSpPr>
          <p:cNvPr id="56324" name="Rectangle 4"/>
          <p:cNvSpPr>
            <a:spLocks noGrp="1" noChangeArrowheads="1"/>
          </p:cNvSpPr>
          <p:nvPr>
            <p:ph type="body" idx="1"/>
          </p:nvPr>
        </p:nvSpPr>
        <p:spPr>
          <a:xfrm>
            <a:off x="771525" y="2097088"/>
            <a:ext cx="5070475" cy="1560512"/>
          </a:xfrm>
          <a:solidFill>
            <a:schemeClr val="tx1"/>
          </a:solidFill>
          <a:ln>
            <a:solidFill>
              <a:schemeClr val="bg1"/>
            </a:solidFill>
            <a:miter lim="800000"/>
            <a:headEnd/>
            <a:tailEnd/>
          </a:ln>
        </p:spPr>
        <p:txBody>
          <a:bodyPr/>
          <a:lstStyle/>
          <a:p>
            <a:pPr>
              <a:buFontTx/>
              <a:buNone/>
            </a:pPr>
            <a:r>
              <a:rPr lang="en-US" altLang="en-US">
                <a:solidFill>
                  <a:schemeClr val="bg1"/>
                </a:solidFill>
              </a:rPr>
              <a:t>The gospel is a </a:t>
            </a:r>
            <a:r>
              <a:rPr lang="en-US" altLang="en-US" i="1">
                <a:solidFill>
                  <a:srgbClr val="FFFF00"/>
                </a:solidFill>
              </a:rPr>
              <a:t>MESSAGE</a:t>
            </a:r>
            <a:r>
              <a:rPr lang="en-US" altLang="en-US">
                <a:solidFill>
                  <a:schemeClr val="bg1"/>
                </a:solidFill>
              </a:rPr>
              <a:t> that is to be </a:t>
            </a:r>
            <a:r>
              <a:rPr lang="en-US" altLang="en-US" i="1">
                <a:solidFill>
                  <a:srgbClr val="FFFF00"/>
                </a:solidFill>
              </a:rPr>
              <a:t>PREACHED</a:t>
            </a:r>
            <a:r>
              <a:rPr lang="en-US" altLang="en-US">
                <a:solidFill>
                  <a:schemeClr val="bg1"/>
                </a:solidFill>
              </a:rPr>
              <a:t> to every person</a:t>
            </a:r>
            <a:endParaRPr lang="en-US" altLang="en-US" sz="2400">
              <a:solidFill>
                <a:schemeClr val="bg1"/>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4">
                                            <p:bg/>
                                          </p:spTgt>
                                        </p:tgtEl>
                                        <p:attrNameLst>
                                          <p:attrName>style.visibility</p:attrName>
                                        </p:attrNameLst>
                                      </p:cBhvr>
                                      <p:to>
                                        <p:strVal val="visible"/>
                                      </p:to>
                                    </p:set>
                                    <p:animEffect transition="in" filter="blinds(horizontal)">
                                      <p:cBhvr>
                                        <p:cTn id="7" dur="500"/>
                                        <p:tgtEl>
                                          <p:spTgt spid="5632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blinds(horizontal)">
                                      <p:cBhvr>
                                        <p:cTn id="12" dur="500"/>
                                        <p:tgtEl>
                                          <p:spTgt spid="563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r>
              <a:rPr lang="en-US" altLang="en-US">
                <a:solidFill>
                  <a:schemeClr val="bg1"/>
                </a:solidFill>
              </a:rPr>
              <a:t>We need to be like the early church</a:t>
            </a:r>
          </a:p>
          <a:p>
            <a:pPr lvl="1"/>
            <a:r>
              <a:rPr lang="en-US" altLang="en-US">
                <a:solidFill>
                  <a:schemeClr val="bg1"/>
                </a:solidFill>
              </a:rPr>
              <a:t>Primary purposes:  “Gather the saved, and scatter the Word.” </a:t>
            </a:r>
          </a:p>
          <a:p>
            <a:pPr lvl="1"/>
            <a:r>
              <a:rPr lang="en-US" altLang="en-US">
                <a:solidFill>
                  <a:schemeClr val="bg1"/>
                </a:solidFill>
              </a:rPr>
              <a:t>Early church was fiercely evangelistic! </a:t>
            </a:r>
          </a:p>
          <a:p>
            <a:r>
              <a:rPr lang="en-US" altLang="en-US">
                <a:solidFill>
                  <a:schemeClr val="bg1"/>
                </a:solidFill>
              </a:rPr>
              <a:t>Because of the value of a soul.</a:t>
            </a:r>
          </a:p>
          <a:p>
            <a:pPr lvl="1"/>
            <a:r>
              <a:rPr lang="en-US" altLang="en-US">
                <a:solidFill>
                  <a:schemeClr val="bg1"/>
                </a:solidFill>
              </a:rPr>
              <a:t>Never consider the lost until we stop and count the cost. </a:t>
            </a:r>
          </a:p>
          <a:p>
            <a:pPr lvl="1"/>
            <a:r>
              <a:rPr lang="en-US" altLang="en-US">
                <a:solidFill>
                  <a:schemeClr val="bg1"/>
                </a:solidFill>
              </a:rPr>
              <a:t>Soul is most valuable!  (Ma 16:26) </a:t>
            </a:r>
          </a:p>
        </p:txBody>
      </p:sp>
      <p:sp>
        <p:nvSpPr>
          <p:cNvPr id="66564"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685800" y="1981200"/>
            <a:ext cx="7945438" cy="4572000"/>
          </a:xfrm>
        </p:spPr>
        <p:txBody>
          <a:bodyPr/>
          <a:lstStyle/>
          <a:p>
            <a:pPr>
              <a:lnSpc>
                <a:spcPct val="80000"/>
              </a:lnSpc>
            </a:pPr>
            <a:r>
              <a:rPr lang="en-US" altLang="en-US" sz="2800" b="1">
                <a:solidFill>
                  <a:schemeClr val="bg1"/>
                </a:solidFill>
              </a:rPr>
              <a:t>Because of the (Fear) Terror of the Lord! </a:t>
            </a:r>
          </a:p>
          <a:p>
            <a:pPr lvl="1">
              <a:lnSpc>
                <a:spcPct val="80000"/>
              </a:lnSpc>
            </a:pPr>
            <a:r>
              <a:rPr lang="en-US" altLang="en-US" sz="2400">
                <a:solidFill>
                  <a:schemeClr val="bg1"/>
                </a:solidFill>
              </a:rPr>
              <a:t>2 Cor 5:11  Therefore, knowing the fear (terro)  of the Lord, we persuade men.</a:t>
            </a:r>
          </a:p>
          <a:p>
            <a:pPr lvl="1">
              <a:lnSpc>
                <a:spcPct val="80000"/>
              </a:lnSpc>
            </a:pPr>
            <a:r>
              <a:rPr lang="en-US" altLang="en-US" sz="2400">
                <a:solidFill>
                  <a:schemeClr val="bg1"/>
                </a:solidFill>
              </a:rPr>
              <a:t>Whose terror?  (Heb 10:31)</a:t>
            </a:r>
          </a:p>
          <a:p>
            <a:pPr lvl="1">
              <a:lnSpc>
                <a:spcPct val="80000"/>
              </a:lnSpc>
            </a:pPr>
            <a:r>
              <a:rPr lang="en-US" altLang="en-US" sz="2400">
                <a:solidFill>
                  <a:schemeClr val="bg1"/>
                </a:solidFill>
              </a:rPr>
              <a:t>Do we believe all of Mk 16:16? </a:t>
            </a:r>
          </a:p>
          <a:p>
            <a:pPr>
              <a:lnSpc>
                <a:spcPct val="80000"/>
              </a:lnSpc>
            </a:pPr>
            <a:r>
              <a:rPr lang="en-US" altLang="en-US" sz="2800" b="1">
                <a:solidFill>
                  <a:schemeClr val="bg1"/>
                </a:solidFill>
              </a:rPr>
              <a:t>Because we are a Debtor.  </a:t>
            </a:r>
          </a:p>
          <a:p>
            <a:pPr lvl="1">
              <a:lnSpc>
                <a:spcPct val="80000"/>
              </a:lnSpc>
            </a:pPr>
            <a:r>
              <a:rPr lang="en-US" altLang="en-US" sz="2400">
                <a:solidFill>
                  <a:schemeClr val="bg1"/>
                </a:solidFill>
              </a:rPr>
              <a:t>Rm 1:14-16  </a:t>
            </a:r>
          </a:p>
          <a:p>
            <a:pPr lvl="1">
              <a:lnSpc>
                <a:spcPct val="80000"/>
              </a:lnSpc>
            </a:pPr>
            <a:r>
              <a:rPr lang="en-US" altLang="en-US" sz="2400">
                <a:solidFill>
                  <a:schemeClr val="bg1"/>
                </a:solidFill>
              </a:rPr>
              <a:t>14 I am under obligation (debt) both to Greeks and to barbarians, both to the wise and to the foolish. 15 So, for my part, I am </a:t>
            </a:r>
            <a:r>
              <a:rPr lang="en-US" altLang="en-US" sz="2400" u="sng">
                <a:solidFill>
                  <a:schemeClr val="bg1"/>
                </a:solidFill>
              </a:rPr>
              <a:t>eager to preach the gospel</a:t>
            </a:r>
            <a:r>
              <a:rPr lang="en-US" altLang="en-US" sz="2400">
                <a:solidFill>
                  <a:schemeClr val="bg1"/>
                </a:solidFill>
              </a:rPr>
              <a:t> to you also who are in Rome. 16 For I am not ashamed of the gospel, for it is the power of God for salvation to everyone who believes. </a:t>
            </a:r>
          </a:p>
          <a:p>
            <a:pPr lvl="1">
              <a:lnSpc>
                <a:spcPct val="80000"/>
              </a:lnSpc>
              <a:buFontTx/>
              <a:buNone/>
            </a:pPr>
            <a:endParaRPr lang="en-US" altLang="en-US" sz="2400">
              <a:solidFill>
                <a:schemeClr val="bg1"/>
              </a:solidFill>
            </a:endParaRPr>
          </a:p>
          <a:p>
            <a:pPr lvl="1">
              <a:lnSpc>
                <a:spcPct val="80000"/>
              </a:lnSpc>
            </a:pPr>
            <a:endParaRPr lang="en-US" altLang="en-US" sz="2400">
              <a:solidFill>
                <a:schemeClr val="bg1"/>
              </a:solidFill>
            </a:endParaRPr>
          </a:p>
          <a:p>
            <a:pPr lvl="1">
              <a:lnSpc>
                <a:spcPct val="80000"/>
              </a:lnSpc>
              <a:buFontTx/>
              <a:buNone/>
            </a:pPr>
            <a:endParaRPr lang="en-US" altLang="en-US" sz="2400">
              <a:solidFill>
                <a:schemeClr val="bg1"/>
              </a:solidFill>
            </a:endParaRPr>
          </a:p>
          <a:p>
            <a:pPr lvl="1">
              <a:lnSpc>
                <a:spcPct val="80000"/>
              </a:lnSpc>
            </a:pPr>
            <a:endParaRPr lang="en-US" altLang="en-US" sz="2400">
              <a:solidFill>
                <a:schemeClr val="bg1"/>
              </a:solidFill>
            </a:endParaRPr>
          </a:p>
        </p:txBody>
      </p:sp>
      <p:sp>
        <p:nvSpPr>
          <p:cNvPr id="67588"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r>
              <a:rPr lang="en-US" altLang="en-US" b="1">
                <a:solidFill>
                  <a:schemeClr val="bg1"/>
                </a:solidFill>
              </a:rPr>
              <a:t>Because of JOY!</a:t>
            </a:r>
          </a:p>
          <a:p>
            <a:pPr lvl="1"/>
            <a:r>
              <a:rPr lang="en-US" altLang="en-US" b="1">
                <a:solidFill>
                  <a:schemeClr val="bg1"/>
                </a:solidFill>
              </a:rPr>
              <a:t>Joy in heaven .. (Lk 15:7)</a:t>
            </a:r>
          </a:p>
          <a:p>
            <a:pPr lvl="1"/>
            <a:r>
              <a:rPr lang="en-US" altLang="en-US" b="1">
                <a:solidFill>
                  <a:schemeClr val="bg1"/>
                </a:solidFill>
              </a:rPr>
              <a:t>Personal Joy (Phil 4:1, III Jn 4)</a:t>
            </a:r>
          </a:p>
          <a:p>
            <a:pPr lvl="1"/>
            <a:r>
              <a:rPr lang="en-US" altLang="en-US" b="1">
                <a:solidFill>
                  <a:schemeClr val="bg1"/>
                </a:solidFill>
              </a:rPr>
              <a:t>You live through others and shine as the stars!  </a:t>
            </a:r>
          </a:p>
          <a:p>
            <a:pPr lvl="2"/>
            <a:r>
              <a:rPr lang="en-US" altLang="en-US" b="1">
                <a:solidFill>
                  <a:schemeClr val="bg1"/>
                </a:solidFill>
              </a:rPr>
              <a:t>Dan 12:2-4  “Those who have insight will shine brightly like the brightness of the expanse of heaven, and those who </a:t>
            </a:r>
            <a:r>
              <a:rPr lang="en-US" altLang="en-US" b="1" u="sng">
                <a:solidFill>
                  <a:schemeClr val="bg1"/>
                </a:solidFill>
              </a:rPr>
              <a:t>lead the many to righteousness, like the stars forever and ever. </a:t>
            </a:r>
          </a:p>
          <a:p>
            <a:pPr lvl="2">
              <a:buFontTx/>
              <a:buNone/>
            </a:pPr>
            <a:endParaRPr lang="en-US" altLang="en-US" b="1" u="sng">
              <a:solidFill>
                <a:schemeClr val="bg1"/>
              </a:solidFill>
            </a:endParaRPr>
          </a:p>
        </p:txBody>
      </p:sp>
      <p:sp>
        <p:nvSpPr>
          <p:cNvPr id="68612"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r>
              <a:rPr lang="en-US" altLang="en-US">
                <a:solidFill>
                  <a:schemeClr val="bg1"/>
                </a:solidFill>
              </a:rPr>
              <a:t>We need more </a:t>
            </a:r>
            <a:r>
              <a:rPr lang="en-US" altLang="en-US" i="1">
                <a:solidFill>
                  <a:schemeClr val="bg1"/>
                </a:solidFill>
              </a:rPr>
              <a:t>vision</a:t>
            </a:r>
            <a:r>
              <a:rPr lang="en-US" altLang="en-US">
                <a:solidFill>
                  <a:schemeClr val="bg1"/>
                </a:solidFill>
              </a:rPr>
              <a:t>!</a:t>
            </a:r>
          </a:p>
          <a:p>
            <a:r>
              <a:rPr lang="en-US" altLang="en-US">
                <a:solidFill>
                  <a:schemeClr val="bg1"/>
                </a:solidFill>
              </a:rPr>
              <a:t>God’s plan is “the glory of the ordinary.”</a:t>
            </a:r>
          </a:p>
          <a:p>
            <a:pPr lvl="1"/>
            <a:r>
              <a:rPr lang="en-US" altLang="en-US">
                <a:solidFill>
                  <a:schemeClr val="bg1"/>
                </a:solidFill>
              </a:rPr>
              <a:t>He knows He can use us, do you?</a:t>
            </a:r>
          </a:p>
          <a:p>
            <a:r>
              <a:rPr lang="en-US" altLang="en-US">
                <a:solidFill>
                  <a:schemeClr val="bg1"/>
                </a:solidFill>
              </a:rPr>
              <a:t>IF IT IS TO BE, IT IS UP TO ME! </a:t>
            </a:r>
          </a:p>
        </p:txBody>
      </p:sp>
      <p:sp>
        <p:nvSpPr>
          <p:cNvPr id="69636"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Conclusion</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4755" name="Picture 3" descr="474_Pnt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4756" name="Text Box 4"/>
          <p:cNvSpPr txBox="1">
            <a:spLocks noChangeArrowheads="1"/>
          </p:cNvSpPr>
          <p:nvPr/>
        </p:nvSpPr>
        <p:spPr bwMode="auto">
          <a:xfrm>
            <a:off x="3695700" y="2838450"/>
            <a:ext cx="4648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r>
              <a:rPr lang="en-US" altLang="en-US" sz="2800">
                <a:solidFill>
                  <a:srgbClr val="DEB680"/>
                </a:solidFill>
                <a:latin typeface="Arial Black" pitchFamily="34" charset="0"/>
              </a:rPr>
              <a:t>Go therefore</a:t>
            </a:r>
          </a:p>
          <a:p>
            <a:pPr algn="r" eaLnBrk="1" hangingPunct="1"/>
            <a:r>
              <a:rPr lang="en-US" altLang="en-US" sz="2800">
                <a:solidFill>
                  <a:srgbClr val="DEB680"/>
                </a:solidFill>
                <a:latin typeface="Arial Black" pitchFamily="34" charset="0"/>
              </a:rPr>
              <a:t>and make disciples</a:t>
            </a:r>
          </a:p>
          <a:p>
            <a:pPr algn="r" eaLnBrk="1" hangingPunct="1"/>
            <a:r>
              <a:rPr lang="en-US" altLang="en-US" sz="2800">
                <a:solidFill>
                  <a:srgbClr val="DEB680"/>
                </a:solidFill>
                <a:latin typeface="Arial Black" pitchFamily="34" charset="0"/>
              </a:rPr>
              <a:t>of all the nations</a:t>
            </a:r>
          </a:p>
        </p:txBody>
      </p:sp>
      <p:grpSp>
        <p:nvGrpSpPr>
          <p:cNvPr id="74757" name="Group 5"/>
          <p:cNvGrpSpPr>
            <a:grpSpLocks/>
          </p:cNvGrpSpPr>
          <p:nvPr/>
        </p:nvGrpSpPr>
        <p:grpSpPr bwMode="auto">
          <a:xfrm>
            <a:off x="0" y="4876800"/>
            <a:ext cx="9144000" cy="1409700"/>
            <a:chOff x="0" y="3072"/>
            <a:chExt cx="5760" cy="888"/>
          </a:xfrm>
        </p:grpSpPr>
        <p:sp>
          <p:nvSpPr>
            <p:cNvPr id="74758" name="Rectangle 6"/>
            <p:cNvSpPr>
              <a:spLocks noChangeArrowheads="1"/>
            </p:cNvSpPr>
            <p:nvPr/>
          </p:nvSpPr>
          <p:spPr bwMode="auto">
            <a:xfrm>
              <a:off x="0" y="3172"/>
              <a:ext cx="5760" cy="728"/>
            </a:xfrm>
            <a:prstGeom prst="rect">
              <a:avLst/>
            </a:prstGeom>
            <a:solidFill>
              <a:schemeClr val="tx1">
                <a:alpha val="57001"/>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9" name="Rectangle 7"/>
            <p:cNvSpPr>
              <a:spLocks noChangeArrowheads="1"/>
            </p:cNvSpPr>
            <p:nvPr/>
          </p:nvSpPr>
          <p:spPr bwMode="auto">
            <a:xfrm>
              <a:off x="0" y="3072"/>
              <a:ext cx="5760" cy="110"/>
            </a:xfrm>
            <a:prstGeom prst="rect">
              <a:avLst/>
            </a:prstGeom>
            <a:gradFill rotWithShape="1">
              <a:gsLst>
                <a:gs pos="0">
                  <a:srgbClr val="996633">
                    <a:alpha val="50999"/>
                  </a:srgbClr>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0" name="Rectangle 8"/>
            <p:cNvSpPr>
              <a:spLocks noChangeArrowheads="1"/>
            </p:cNvSpPr>
            <p:nvPr/>
          </p:nvSpPr>
          <p:spPr bwMode="auto">
            <a:xfrm flipV="1">
              <a:off x="0" y="3850"/>
              <a:ext cx="5760" cy="110"/>
            </a:xfrm>
            <a:prstGeom prst="rect">
              <a:avLst/>
            </a:prstGeom>
            <a:gradFill rotWithShape="1">
              <a:gsLst>
                <a:gs pos="0">
                  <a:srgbClr val="996633">
                    <a:alpha val="50999"/>
                  </a:srgbClr>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4761" name="WordArt 9"/>
          <p:cNvSpPr>
            <a:spLocks noChangeArrowheads="1" noChangeShapeType="1" noTextEdit="1"/>
          </p:cNvSpPr>
          <p:nvPr/>
        </p:nvSpPr>
        <p:spPr bwMode="auto">
          <a:xfrm>
            <a:off x="271463" y="5181600"/>
            <a:ext cx="8601075" cy="895350"/>
          </a:xfrm>
          <a:prstGeom prst="rect">
            <a:avLst/>
          </a:prstGeom>
        </p:spPr>
        <p:txBody>
          <a:bodyPr wrap="none" fromWordArt="1">
            <a:prstTxWarp prst="textPlain">
              <a:avLst>
                <a:gd name="adj" fmla="val 50000"/>
              </a:avLst>
            </a:prstTxWarp>
          </a:bodyPr>
          <a:lstStyle/>
          <a:p>
            <a:pPr algn="ctr"/>
            <a:r>
              <a:rPr lang="en-US" sz="3600" b="1" i="1" kern="10">
                <a:ln w="9525">
                  <a:solidFill>
                    <a:srgbClr val="000000"/>
                  </a:solidFill>
                  <a:round/>
                  <a:headEnd/>
                  <a:tailEnd/>
                </a:ln>
                <a:solidFill>
                  <a:srgbClr val="FFFFFF"/>
                </a:solidFill>
                <a:effectLst>
                  <a:outerShdw dist="35921" dir="2700000" algn="ctr" rotWithShape="0">
                    <a:schemeClr val="tx1"/>
                  </a:outerShdw>
                </a:effectLst>
                <a:latin typeface="Freebooter"/>
              </a:rPr>
              <a:t>ENERGIZE EVANGELISM</a:t>
            </a: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p:txBody>
          <a:bodyPr/>
          <a:lstStyle/>
          <a:p>
            <a:r>
              <a:rPr lang="en-US" altLang="en-US" sz="5400">
                <a:solidFill>
                  <a:schemeClr val="bg1"/>
                </a:solidFill>
              </a:rPr>
              <a:t>IF IT IS TO BE, IT IS UP TO ME!</a:t>
            </a:r>
            <a:r>
              <a:rPr lang="en-US" altLang="en-US">
                <a:solidFill>
                  <a:schemeClr val="bg1"/>
                </a:solidFill>
              </a:rPr>
              <a:t> </a:t>
            </a:r>
          </a:p>
        </p:txBody>
      </p:sp>
      <p:sp>
        <p:nvSpPr>
          <p:cNvPr id="75779" name="WordArt 3"/>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Conclusion</a:t>
            </a: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row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536700"/>
            <a:ext cx="8445500" cy="5032375"/>
          </a:xfrm>
          <a:prstGeom prst="rect">
            <a:avLst/>
          </a:prstGeom>
          <a:noFill/>
          <a:extLst>
            <a:ext uri="{909E8E84-426E-40DD-AFC4-6F175D3DCCD1}">
              <a14:hiddenFill xmlns:a14="http://schemas.microsoft.com/office/drawing/2010/main">
                <a:solidFill>
                  <a:srgbClr val="FFFFFF"/>
                </a:solidFill>
              </a14:hiddenFill>
            </a:ext>
          </a:extLst>
        </p:spPr>
      </p:pic>
      <p:sp>
        <p:nvSpPr>
          <p:cNvPr id="59395" name="Rectangle 3"/>
          <p:cNvSpPr>
            <a:spLocks noGrp="1" noChangeArrowheads="1"/>
          </p:cNvSpPr>
          <p:nvPr>
            <p:ph type="title"/>
          </p:nvPr>
        </p:nvSpPr>
        <p:spPr>
          <a:solidFill>
            <a:schemeClr val="bg1"/>
          </a:solidFill>
          <a:ln>
            <a:solidFill>
              <a:schemeClr val="bg1"/>
            </a:solidFill>
            <a:miter lim="800000"/>
            <a:headEnd/>
            <a:tailEnd/>
          </a:ln>
        </p:spPr>
        <p:txBody>
          <a:bodyPr/>
          <a:lstStyle/>
          <a:p>
            <a:r>
              <a:rPr lang="en-US" altLang="en-US"/>
              <a:t> THE GREATEST NEED</a:t>
            </a:r>
          </a:p>
        </p:txBody>
      </p:sp>
      <p:sp>
        <p:nvSpPr>
          <p:cNvPr id="59396" name="Rectangle 4"/>
          <p:cNvSpPr>
            <a:spLocks noGrp="1" noChangeArrowheads="1"/>
          </p:cNvSpPr>
          <p:nvPr>
            <p:ph type="body" idx="1"/>
          </p:nvPr>
        </p:nvSpPr>
        <p:spPr>
          <a:xfrm>
            <a:off x="534988" y="2097088"/>
            <a:ext cx="8050212" cy="1560512"/>
          </a:xfrm>
          <a:solidFill>
            <a:schemeClr val="tx1"/>
          </a:solidFill>
          <a:ln>
            <a:solidFill>
              <a:schemeClr val="bg1"/>
            </a:solidFill>
            <a:miter lim="800000"/>
            <a:headEnd/>
            <a:tailEnd/>
          </a:ln>
        </p:spPr>
        <p:txBody>
          <a:bodyPr/>
          <a:lstStyle/>
          <a:p>
            <a:pPr>
              <a:buFontTx/>
              <a:buNone/>
            </a:pPr>
            <a:r>
              <a:rPr lang="en-US" altLang="en-US">
                <a:solidFill>
                  <a:schemeClr val="bg1"/>
                </a:solidFill>
              </a:rPr>
              <a:t>For every  </a:t>
            </a:r>
            <a:r>
              <a:rPr lang="en-US" altLang="en-US" i="1">
                <a:solidFill>
                  <a:srgbClr val="FFFF00"/>
                </a:solidFill>
              </a:rPr>
              <a:t>Christian </a:t>
            </a:r>
            <a:r>
              <a:rPr lang="en-US" altLang="en-US">
                <a:solidFill>
                  <a:schemeClr val="bg1"/>
                </a:solidFill>
              </a:rPr>
              <a:t>to understand they are to be </a:t>
            </a:r>
            <a:r>
              <a:rPr lang="en-US" altLang="en-US" i="1">
                <a:solidFill>
                  <a:srgbClr val="FFFF00"/>
                </a:solidFill>
              </a:rPr>
              <a:t>personally involved somehow,  someway in the mission of Jesus. </a:t>
            </a:r>
            <a:endParaRPr lang="en-US" altLang="en-US" sz="2400">
              <a:solidFill>
                <a:schemeClr val="bg1"/>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6">
                                            <p:bg/>
                                          </p:spTgt>
                                        </p:tgtEl>
                                        <p:attrNameLst>
                                          <p:attrName>style.visibility</p:attrName>
                                        </p:attrNameLst>
                                      </p:cBhvr>
                                      <p:to>
                                        <p:strVal val="visible"/>
                                      </p:to>
                                    </p:set>
                                    <p:animEffect transition="in" filter="blinds(horizontal)">
                                      <p:cBhvr>
                                        <p:cTn id="7" dur="500"/>
                                        <p:tgtEl>
                                          <p:spTgt spid="59396">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396">
                                            <p:txEl>
                                              <p:pRg st="0" end="0"/>
                                            </p:txEl>
                                          </p:spTgt>
                                        </p:tgtEl>
                                        <p:attrNameLst>
                                          <p:attrName>style.visibility</p:attrName>
                                        </p:attrNameLst>
                                      </p:cBhvr>
                                      <p:to>
                                        <p:strVal val="visible"/>
                                      </p:to>
                                    </p:set>
                                    <p:animEffect transition="in" filter="blinds(horizontal)">
                                      <p:cBhvr>
                                        <p:cTn id="12" dur="500"/>
                                        <p:tgtEl>
                                          <p:spTgt spid="593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2" name="Text Box 22"/>
          <p:cNvSpPr txBox="1">
            <a:spLocks noChangeArrowheads="1"/>
          </p:cNvSpPr>
          <p:nvPr/>
        </p:nvSpPr>
        <p:spPr bwMode="auto">
          <a:xfrm>
            <a:off x="274638" y="3576638"/>
            <a:ext cx="8694737" cy="28987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687388">
              <a:defRPr sz="2400">
                <a:solidFill>
                  <a:schemeClr val="tx1"/>
                </a:solidFill>
                <a:latin typeface="Times New Roman" pitchFamily="18" charset="0"/>
              </a:defRPr>
            </a:lvl1pPr>
            <a:lvl2pPr defTabSz="687388">
              <a:defRPr sz="2400">
                <a:solidFill>
                  <a:schemeClr val="tx1"/>
                </a:solidFill>
                <a:latin typeface="Times New Roman" pitchFamily="18" charset="0"/>
              </a:defRPr>
            </a:lvl2pPr>
            <a:lvl3pPr defTabSz="687388">
              <a:defRPr sz="2400">
                <a:solidFill>
                  <a:schemeClr val="tx1"/>
                </a:solidFill>
                <a:latin typeface="Times New Roman" pitchFamily="18" charset="0"/>
              </a:defRPr>
            </a:lvl3pPr>
            <a:lvl4pPr defTabSz="687388">
              <a:defRPr sz="2400">
                <a:solidFill>
                  <a:schemeClr val="tx1"/>
                </a:solidFill>
                <a:latin typeface="Times New Roman" pitchFamily="18" charset="0"/>
              </a:defRPr>
            </a:lvl4pPr>
            <a:lvl5pPr defTabSz="687388">
              <a:defRPr sz="2400">
                <a:solidFill>
                  <a:schemeClr val="tx1"/>
                </a:solidFill>
                <a:latin typeface="Times New Roman" pitchFamily="18" charset="0"/>
              </a:defRPr>
            </a:lvl5pPr>
            <a:lvl6pPr defTabSz="687388" eaLnBrk="0" fontAlgn="base" hangingPunct="0">
              <a:spcBef>
                <a:spcPct val="0"/>
              </a:spcBef>
              <a:spcAft>
                <a:spcPct val="0"/>
              </a:spcAft>
              <a:defRPr sz="2400">
                <a:solidFill>
                  <a:schemeClr val="tx1"/>
                </a:solidFill>
                <a:latin typeface="Times New Roman" pitchFamily="18" charset="0"/>
              </a:defRPr>
            </a:lvl6pPr>
            <a:lvl7pPr defTabSz="687388" eaLnBrk="0" fontAlgn="base" hangingPunct="0">
              <a:spcBef>
                <a:spcPct val="0"/>
              </a:spcBef>
              <a:spcAft>
                <a:spcPct val="0"/>
              </a:spcAft>
              <a:defRPr sz="2400">
                <a:solidFill>
                  <a:schemeClr val="tx1"/>
                </a:solidFill>
                <a:latin typeface="Times New Roman" pitchFamily="18" charset="0"/>
              </a:defRPr>
            </a:lvl7pPr>
            <a:lvl8pPr defTabSz="687388" eaLnBrk="0" fontAlgn="base" hangingPunct="0">
              <a:spcBef>
                <a:spcPct val="0"/>
              </a:spcBef>
              <a:spcAft>
                <a:spcPct val="0"/>
              </a:spcAft>
              <a:defRPr sz="2400">
                <a:solidFill>
                  <a:schemeClr val="tx1"/>
                </a:solidFill>
                <a:latin typeface="Times New Roman" pitchFamily="18" charset="0"/>
              </a:defRPr>
            </a:lvl8pPr>
            <a:lvl9pPr defTabSz="687388" eaLnBrk="0" fontAlgn="base" hangingPunct="0">
              <a:spcBef>
                <a:spcPct val="0"/>
              </a:spcBef>
              <a:spcAft>
                <a:spcPct val="0"/>
              </a:spcAft>
              <a:defRPr sz="2400">
                <a:solidFill>
                  <a:schemeClr val="tx1"/>
                </a:solidFill>
                <a:latin typeface="Times New Roman" pitchFamily="18" charset="0"/>
              </a:defRPr>
            </a:lvl9pPr>
          </a:lstStyle>
          <a:p>
            <a:r>
              <a:rPr lang="en-US" altLang="en-US" sz="3600" b="1">
                <a:solidFill>
                  <a:srgbClr val="FFFF00"/>
                </a:solidFill>
                <a:latin typeface="Tahoma" pitchFamily="34" charset="0"/>
              </a:rPr>
              <a:t>Fact [1]</a:t>
            </a:r>
          </a:p>
          <a:p>
            <a:r>
              <a:rPr lang="en-US" altLang="en-US" sz="2800">
                <a:solidFill>
                  <a:schemeClr val="bg1"/>
                </a:solidFill>
                <a:latin typeface="Tahoma" pitchFamily="34" charset="0"/>
              </a:rPr>
              <a:t>Countless people all around us are in grave danger.</a:t>
            </a:r>
          </a:p>
          <a:p>
            <a:endParaRPr lang="en-US" altLang="en-US" sz="2800">
              <a:solidFill>
                <a:schemeClr val="bg1"/>
              </a:solidFill>
              <a:latin typeface="Tahoma" pitchFamily="34" charset="0"/>
            </a:endParaRPr>
          </a:p>
          <a:p>
            <a:r>
              <a:rPr lang="en-US" altLang="en-US" sz="3600" b="1">
                <a:solidFill>
                  <a:srgbClr val="FFFF00"/>
                </a:solidFill>
                <a:latin typeface="Tahoma" pitchFamily="34" charset="0"/>
              </a:rPr>
              <a:t>Fact [2]	</a:t>
            </a:r>
            <a:r>
              <a:rPr lang="en-US" altLang="en-US" sz="3200">
                <a:solidFill>
                  <a:srgbClr val="FFFF00"/>
                </a:solidFill>
                <a:latin typeface="Tahoma" pitchFamily="34" charset="0"/>
              </a:rPr>
              <a:t>							</a:t>
            </a:r>
          </a:p>
          <a:p>
            <a:r>
              <a:rPr lang="en-US" altLang="en-US" sz="2800">
                <a:solidFill>
                  <a:schemeClr val="bg1"/>
                </a:solidFill>
                <a:latin typeface="Tahoma" pitchFamily="34" charset="0"/>
              </a:rPr>
              <a:t>God commands us to do be apart of His mission and to do something about it!</a:t>
            </a:r>
          </a:p>
        </p:txBody>
      </p:sp>
      <p:sp>
        <p:nvSpPr>
          <p:cNvPr id="20501" name="WordArt 21"/>
          <p:cNvSpPr>
            <a:spLocks noChangeArrowheads="1" noChangeShapeType="1" noTextEdit="1"/>
          </p:cNvSpPr>
          <p:nvPr/>
        </p:nvSpPr>
        <p:spPr bwMode="auto">
          <a:xfrm>
            <a:off x="231775" y="442913"/>
            <a:ext cx="9967913" cy="2449512"/>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76815"/>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n-US" sz="3600" b="1" kern="10">
                <a:ln w="9525">
                  <a:round/>
                  <a:headEnd/>
                  <a:tailEnd/>
                </a:ln>
                <a:gradFill rotWithShape="1">
                  <a:gsLst>
                    <a:gs pos="0">
                      <a:srgbClr val="FFFF00"/>
                    </a:gs>
                    <a:gs pos="50000">
                      <a:srgbClr val="FFFF00"/>
                    </a:gs>
                    <a:gs pos="100000">
                      <a:srgbClr val="FFFF00"/>
                    </a:gs>
                  </a:gsLst>
                  <a:lin ang="2700000" scaled="1"/>
                </a:gradFill>
                <a:latin typeface="Tahoma"/>
                <a:ea typeface="Tahoma"/>
                <a:cs typeface="Tahoma"/>
              </a:rPr>
              <a:t>2 Indisputable Facts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0502">
                                            <p:txEl>
                                              <p:pRg st="0" end="0"/>
                                            </p:txEl>
                                          </p:spTgt>
                                        </p:tgtEl>
                                        <p:attrNameLst>
                                          <p:attrName>style.visibility</p:attrName>
                                        </p:attrNameLst>
                                      </p:cBhvr>
                                      <p:to>
                                        <p:strVal val="visible"/>
                                      </p:to>
                                    </p:set>
                                    <p:anim calcmode="lin" valueType="num">
                                      <p:cBhvr>
                                        <p:cTn id="7" dur="1000" fill="hold"/>
                                        <p:tgtEl>
                                          <p:spTgt spid="2050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050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050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0502">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20502">
                                            <p:txEl>
                                              <p:pRg st="1" end="1"/>
                                            </p:txEl>
                                          </p:spTgt>
                                        </p:tgtEl>
                                        <p:attrNameLst>
                                          <p:attrName>style.visibility</p:attrName>
                                        </p:attrNameLst>
                                      </p:cBhvr>
                                      <p:to>
                                        <p:strVal val="visible"/>
                                      </p:to>
                                    </p:set>
                                    <p:anim calcmode="lin" valueType="num">
                                      <p:cBhvr>
                                        <p:cTn id="13" dur="1000" fill="hold"/>
                                        <p:tgtEl>
                                          <p:spTgt spid="2050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2050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2050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205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20502">
                                            <p:txEl>
                                              <p:pRg st="3" end="3"/>
                                            </p:txEl>
                                          </p:spTgt>
                                        </p:tgtEl>
                                        <p:attrNameLst>
                                          <p:attrName>style.visibility</p:attrName>
                                        </p:attrNameLst>
                                      </p:cBhvr>
                                      <p:to>
                                        <p:strVal val="visible"/>
                                      </p:to>
                                    </p:set>
                                    <p:anim calcmode="lin" valueType="num">
                                      <p:cBhvr>
                                        <p:cTn id="21" dur="1000" fill="hold"/>
                                        <p:tgtEl>
                                          <p:spTgt spid="2050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2050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2050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20502">
                                            <p:txEl>
                                              <p:pRg st="3" end="3"/>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20502">
                                            <p:txEl>
                                              <p:pRg st="4" end="4"/>
                                            </p:txEl>
                                          </p:spTgt>
                                        </p:tgtEl>
                                        <p:attrNameLst>
                                          <p:attrName>style.visibility</p:attrName>
                                        </p:attrNameLst>
                                      </p:cBhvr>
                                      <p:to>
                                        <p:strVal val="visible"/>
                                      </p:to>
                                    </p:set>
                                    <p:anim calcmode="lin" valueType="num">
                                      <p:cBhvr>
                                        <p:cTn id="27" dur="1000" fill="hold"/>
                                        <p:tgtEl>
                                          <p:spTgt spid="2050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2050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2050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2050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2"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436563" y="2063750"/>
            <a:ext cx="8707437" cy="4467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463550">
              <a:defRPr sz="2400">
                <a:solidFill>
                  <a:schemeClr val="tx1"/>
                </a:solidFill>
                <a:latin typeface="Times New Roman" pitchFamily="18" charset="0"/>
              </a:defRPr>
            </a:lvl1pPr>
            <a:lvl2pPr defTabSz="463550">
              <a:defRPr sz="2400">
                <a:solidFill>
                  <a:schemeClr val="tx1"/>
                </a:solidFill>
                <a:latin typeface="Times New Roman" pitchFamily="18" charset="0"/>
              </a:defRPr>
            </a:lvl2pPr>
            <a:lvl3pPr defTabSz="463550">
              <a:defRPr sz="2400">
                <a:solidFill>
                  <a:schemeClr val="tx1"/>
                </a:solidFill>
                <a:latin typeface="Times New Roman" pitchFamily="18" charset="0"/>
              </a:defRPr>
            </a:lvl3pPr>
            <a:lvl4pPr defTabSz="463550">
              <a:defRPr sz="2400">
                <a:solidFill>
                  <a:schemeClr val="tx1"/>
                </a:solidFill>
                <a:latin typeface="Times New Roman" pitchFamily="18" charset="0"/>
              </a:defRPr>
            </a:lvl4pPr>
            <a:lvl5pPr defTabSz="463550">
              <a:defRPr sz="2400">
                <a:solidFill>
                  <a:schemeClr val="tx1"/>
                </a:solidFill>
                <a:latin typeface="Times New Roman" pitchFamily="18" charset="0"/>
              </a:defRPr>
            </a:lvl5pPr>
            <a:lvl6pPr defTabSz="463550" eaLnBrk="0" fontAlgn="base" hangingPunct="0">
              <a:spcBef>
                <a:spcPct val="0"/>
              </a:spcBef>
              <a:spcAft>
                <a:spcPct val="0"/>
              </a:spcAft>
              <a:defRPr sz="2400">
                <a:solidFill>
                  <a:schemeClr val="tx1"/>
                </a:solidFill>
                <a:latin typeface="Times New Roman" pitchFamily="18" charset="0"/>
              </a:defRPr>
            </a:lvl6pPr>
            <a:lvl7pPr defTabSz="463550" eaLnBrk="0" fontAlgn="base" hangingPunct="0">
              <a:spcBef>
                <a:spcPct val="0"/>
              </a:spcBef>
              <a:spcAft>
                <a:spcPct val="0"/>
              </a:spcAft>
              <a:defRPr sz="2400">
                <a:solidFill>
                  <a:schemeClr val="tx1"/>
                </a:solidFill>
                <a:latin typeface="Times New Roman" pitchFamily="18" charset="0"/>
              </a:defRPr>
            </a:lvl7pPr>
            <a:lvl8pPr defTabSz="463550" eaLnBrk="0" fontAlgn="base" hangingPunct="0">
              <a:spcBef>
                <a:spcPct val="0"/>
              </a:spcBef>
              <a:spcAft>
                <a:spcPct val="0"/>
              </a:spcAft>
              <a:defRPr sz="2400">
                <a:solidFill>
                  <a:schemeClr val="tx1"/>
                </a:solidFill>
                <a:latin typeface="Times New Roman" pitchFamily="18" charset="0"/>
              </a:defRPr>
            </a:lvl8pPr>
            <a:lvl9pPr defTabSz="463550" eaLnBrk="0" fontAlgn="base" hangingPunct="0">
              <a:spcBef>
                <a:spcPct val="0"/>
              </a:spcBef>
              <a:spcAft>
                <a:spcPct val="0"/>
              </a:spcAft>
              <a:defRPr sz="2400">
                <a:solidFill>
                  <a:schemeClr val="tx1"/>
                </a:solidFill>
                <a:latin typeface="Times New Roman" pitchFamily="18" charset="0"/>
              </a:defRPr>
            </a:lvl9pPr>
          </a:lstStyle>
          <a:p>
            <a:pPr>
              <a:spcAft>
                <a:spcPct val="25000"/>
              </a:spcAft>
              <a:buFont typeface="Wingdings" pitchFamily="2" charset="2"/>
              <a:buChar char="§"/>
            </a:pPr>
            <a:r>
              <a:rPr lang="en-US" altLang="en-US" sz="2800">
                <a:solidFill>
                  <a:schemeClr val="bg1"/>
                </a:solidFill>
                <a:latin typeface="Tahoma" pitchFamily="34" charset="0"/>
              </a:rPr>
              <a:t> 	</a:t>
            </a:r>
            <a:r>
              <a:rPr lang="en-US" altLang="en-US" sz="2800" b="1">
                <a:solidFill>
                  <a:schemeClr val="bg1"/>
                </a:solidFill>
                <a:latin typeface="Tahoma" pitchFamily="34" charset="0"/>
              </a:rPr>
              <a:t>A Direct Command</a:t>
            </a:r>
            <a:r>
              <a:rPr lang="en-US" altLang="en-US" sz="2800">
                <a:solidFill>
                  <a:schemeClr val="bg1"/>
                </a:solidFill>
                <a:latin typeface="Tahoma" pitchFamily="34" charset="0"/>
              </a:rPr>
              <a:t>  (Matt 28:18-20) to </a:t>
            </a:r>
            <a:r>
              <a:rPr lang="en-US" altLang="en-US" sz="2800" i="1">
                <a:solidFill>
                  <a:schemeClr val="bg1"/>
                </a:solidFill>
                <a:latin typeface="Tahoma" pitchFamily="34" charset="0"/>
              </a:rPr>
              <a:t>every </a:t>
            </a:r>
            <a:r>
              <a:rPr lang="en-US" altLang="en-US" sz="2800">
                <a:solidFill>
                  <a:schemeClr val="bg1"/>
                </a:solidFill>
                <a:latin typeface="Tahoma" pitchFamily="34" charset="0"/>
              </a:rPr>
              <a:t>	generation!</a:t>
            </a:r>
          </a:p>
          <a:p>
            <a:pPr lvl="1">
              <a:spcAft>
                <a:spcPct val="25000"/>
              </a:spcAft>
              <a:buFont typeface="Wingdings" pitchFamily="2" charset="2"/>
              <a:buChar char="§"/>
            </a:pPr>
            <a:r>
              <a:rPr lang="en-US" altLang="en-US" sz="2800">
                <a:solidFill>
                  <a:schemeClr val="bg1"/>
                </a:solidFill>
                <a:latin typeface="Tahoma" pitchFamily="34" charset="0"/>
              </a:rPr>
              <a:t>   Not </a:t>
            </a:r>
            <a:r>
              <a:rPr lang="en-US" altLang="en-US" sz="2800" i="1">
                <a:solidFill>
                  <a:schemeClr val="bg1"/>
                </a:solidFill>
                <a:latin typeface="Tahoma" pitchFamily="34" charset="0"/>
              </a:rPr>
              <a:t>optional</a:t>
            </a:r>
            <a:r>
              <a:rPr lang="en-US" altLang="en-US" sz="2800">
                <a:solidFill>
                  <a:schemeClr val="bg1"/>
                </a:solidFill>
                <a:latin typeface="Tahoma" pitchFamily="34" charset="0"/>
              </a:rPr>
              <a:t> but similar to LS, assembling, etc.</a:t>
            </a:r>
          </a:p>
          <a:p>
            <a:pPr lvl="1">
              <a:spcAft>
                <a:spcPct val="25000"/>
              </a:spcAft>
              <a:buFont typeface="Wingdings" pitchFamily="2" charset="2"/>
              <a:buChar char="§"/>
            </a:pPr>
            <a:r>
              <a:rPr lang="en-US" altLang="en-US" sz="2800">
                <a:solidFill>
                  <a:schemeClr val="bg1"/>
                </a:solidFill>
                <a:latin typeface="Tahoma" pitchFamily="34" charset="0"/>
              </a:rPr>
              <a:t>   Not  a “gift” some have and some don’t.  (ICor 12:12-26)</a:t>
            </a:r>
          </a:p>
          <a:p>
            <a:pPr lvl="1">
              <a:spcAft>
                <a:spcPct val="25000"/>
              </a:spcAft>
              <a:buFont typeface="Wingdings" pitchFamily="2" charset="2"/>
              <a:buChar char="§"/>
            </a:pPr>
            <a:r>
              <a:rPr lang="en-US" altLang="en-US" sz="2800">
                <a:solidFill>
                  <a:schemeClr val="bg1"/>
                </a:solidFill>
                <a:latin typeface="Tahoma" pitchFamily="34" charset="0"/>
              </a:rPr>
              <a:t>   Heb 5:12  “There comes a time  when . . “</a:t>
            </a:r>
          </a:p>
          <a:p>
            <a:pPr lvl="1">
              <a:spcAft>
                <a:spcPct val="25000"/>
              </a:spcAft>
              <a:buFont typeface="Wingdings" pitchFamily="2" charset="2"/>
              <a:buChar char="§"/>
            </a:pPr>
            <a:r>
              <a:rPr lang="en-US" altLang="en-US" sz="2800">
                <a:solidFill>
                  <a:schemeClr val="bg1"/>
                </a:solidFill>
                <a:latin typeface="Tahoma" pitchFamily="34" charset="0"/>
              </a:rPr>
              <a:t>   Disciples were scattered and went everywhere teaching.  (Acts 8:4)</a:t>
            </a:r>
          </a:p>
          <a:p>
            <a:pPr lvl="1">
              <a:spcAft>
                <a:spcPct val="25000"/>
              </a:spcAft>
              <a:buFont typeface="Wingdings" pitchFamily="2" charset="2"/>
              <a:buChar char="§"/>
            </a:pPr>
            <a:r>
              <a:rPr lang="en-US" altLang="en-US" sz="2800">
                <a:solidFill>
                  <a:schemeClr val="bg1"/>
                </a:solidFill>
                <a:latin typeface="Tahoma" pitchFamily="34" charset="0"/>
              </a:rPr>
              <a:t>   Acts 4:20  “We cannot help but speak!”		</a:t>
            </a:r>
          </a:p>
        </p:txBody>
      </p:sp>
      <p:sp>
        <p:nvSpPr>
          <p:cNvPr id="27656" name="WordArt 8"/>
          <p:cNvSpPr>
            <a:spLocks noChangeArrowheads="1" noChangeShapeType="1" noTextEdit="1"/>
          </p:cNvSpPr>
          <p:nvPr/>
        </p:nvSpPr>
        <p:spPr bwMode="auto">
          <a:xfrm>
            <a:off x="314325" y="744538"/>
            <a:ext cx="8548688" cy="950912"/>
          </a:xfrm>
          <a:prstGeom prst="rect">
            <a:avLst/>
          </a:prstGeom>
        </p:spPr>
        <p:txBody>
          <a:bodyPr wrap="none" fromWordArt="1">
            <a:prstTxWarp prst="textPlain">
              <a:avLst>
                <a:gd name="adj" fmla="val 50565"/>
              </a:avLst>
            </a:prstTxWarp>
          </a:bodyPr>
          <a:lstStyle/>
          <a:p>
            <a:pPr algn="ctr"/>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7654">
                                            <p:txEl>
                                              <p:pRg st="0" end="0"/>
                                            </p:txEl>
                                          </p:spTgt>
                                        </p:tgtEl>
                                        <p:attrNameLst>
                                          <p:attrName>style.visibility</p:attrName>
                                        </p:attrNameLst>
                                      </p:cBhvr>
                                      <p:to>
                                        <p:strVal val="visible"/>
                                      </p:to>
                                    </p:set>
                                    <p:anim calcmode="lin" valueType="num">
                                      <p:cBhvr>
                                        <p:cTn id="7" dur="1000" fill="hold"/>
                                        <p:tgtEl>
                                          <p:spTgt spid="2765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765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765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76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654">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654">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6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a:lnSpc>
                <a:spcPct val="90000"/>
              </a:lnSpc>
            </a:pPr>
            <a:r>
              <a:rPr lang="en-US" altLang="en-US">
                <a:solidFill>
                  <a:schemeClr val="bg1"/>
                </a:solidFill>
              </a:rPr>
              <a:t> All </a:t>
            </a:r>
            <a:r>
              <a:rPr lang="en-US" altLang="en-US" i="1">
                <a:solidFill>
                  <a:schemeClr val="bg1"/>
                </a:solidFill>
              </a:rPr>
              <a:t>disciples</a:t>
            </a:r>
            <a:r>
              <a:rPr lang="en-US" altLang="en-US">
                <a:solidFill>
                  <a:schemeClr val="bg1"/>
                </a:solidFill>
              </a:rPr>
              <a:t> –(Both male and female!)</a:t>
            </a:r>
          </a:p>
          <a:p>
            <a:pPr lvl="1">
              <a:lnSpc>
                <a:spcPct val="90000"/>
              </a:lnSpc>
            </a:pPr>
            <a:r>
              <a:rPr lang="en-US" altLang="en-US">
                <a:solidFill>
                  <a:schemeClr val="bg1"/>
                </a:solidFill>
              </a:rPr>
              <a:t>Priscilla and Aquila (Acts 18:26) </a:t>
            </a:r>
          </a:p>
          <a:p>
            <a:pPr>
              <a:lnSpc>
                <a:spcPct val="90000"/>
              </a:lnSpc>
            </a:pPr>
            <a:r>
              <a:rPr lang="en-US" altLang="en-US">
                <a:solidFill>
                  <a:schemeClr val="bg1"/>
                </a:solidFill>
              </a:rPr>
              <a:t>All </a:t>
            </a:r>
            <a:r>
              <a:rPr lang="en-US" altLang="en-US" i="1">
                <a:solidFill>
                  <a:schemeClr val="bg1"/>
                </a:solidFill>
              </a:rPr>
              <a:t>priests</a:t>
            </a:r>
            <a:r>
              <a:rPr lang="en-US" altLang="en-US">
                <a:solidFill>
                  <a:schemeClr val="bg1"/>
                </a:solidFill>
              </a:rPr>
              <a:t>!  I Peter 2:9   </a:t>
            </a:r>
          </a:p>
          <a:p>
            <a:pPr lvl="1">
              <a:lnSpc>
                <a:spcPct val="90000"/>
              </a:lnSpc>
            </a:pPr>
            <a:r>
              <a:rPr lang="en-US" altLang="en-US">
                <a:solidFill>
                  <a:schemeClr val="bg1"/>
                </a:solidFill>
              </a:rPr>
              <a:t>But you are A CHOSEN RACE, A royal PRIESTHOOD, A HOLY NATION, A PEOPLE FOR God's OWN POSSESSION, so </a:t>
            </a:r>
            <a:r>
              <a:rPr lang="en-US" altLang="en-US" b="1" u="sng">
                <a:solidFill>
                  <a:schemeClr val="bg1"/>
                </a:solidFill>
              </a:rPr>
              <a:t>that you may proclaim the excellencies of Him</a:t>
            </a:r>
            <a:r>
              <a:rPr lang="en-US" altLang="en-US">
                <a:solidFill>
                  <a:schemeClr val="bg1"/>
                </a:solidFill>
              </a:rPr>
              <a:t> who has called you out of darkness into His marvelous light.</a:t>
            </a:r>
          </a:p>
          <a:p>
            <a:pPr>
              <a:lnSpc>
                <a:spcPct val="90000"/>
              </a:lnSpc>
              <a:buFontTx/>
              <a:buNone/>
            </a:pPr>
            <a:endParaRPr lang="en-US" altLang="en-US">
              <a:solidFill>
                <a:schemeClr val="bg1"/>
              </a:solidFill>
            </a:endParaRPr>
          </a:p>
          <a:p>
            <a:pPr>
              <a:lnSpc>
                <a:spcPct val="90000"/>
              </a:lnSpc>
            </a:pPr>
            <a:endParaRPr lang="en-US" altLang="en-US">
              <a:solidFill>
                <a:schemeClr val="bg1"/>
              </a:solidFill>
            </a:endParaRPr>
          </a:p>
        </p:txBody>
      </p:sp>
      <p:sp>
        <p:nvSpPr>
          <p:cNvPr id="61444"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r>
              <a:rPr lang="en-US" altLang="en-US" sz="4000">
                <a:solidFill>
                  <a:schemeClr val="bg1"/>
                </a:solidFill>
              </a:rPr>
              <a:t>Is our model to be like ancient Israel (OT) or to be like the church in the book of Acts (NT)?</a:t>
            </a:r>
          </a:p>
        </p:txBody>
      </p:sp>
      <p:sp>
        <p:nvSpPr>
          <p:cNvPr id="62468"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QUESTION</a:t>
            </a: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685800" y="1822450"/>
            <a:ext cx="7772400" cy="4273550"/>
          </a:xfrm>
        </p:spPr>
        <p:txBody>
          <a:bodyPr/>
          <a:lstStyle/>
          <a:p>
            <a:pPr>
              <a:lnSpc>
                <a:spcPct val="80000"/>
              </a:lnSpc>
            </a:pPr>
            <a:r>
              <a:rPr lang="en-US" altLang="en-US" sz="2400" b="1">
                <a:solidFill>
                  <a:schemeClr val="bg1"/>
                </a:solidFill>
              </a:rPr>
              <a:t>Necessary for Self preservation</a:t>
            </a:r>
            <a:r>
              <a:rPr lang="en-US" altLang="en-US" sz="2400">
                <a:solidFill>
                  <a:schemeClr val="bg1"/>
                </a:solidFill>
              </a:rPr>
              <a:t> (Jn 15:6) </a:t>
            </a:r>
          </a:p>
          <a:p>
            <a:pPr>
              <a:lnSpc>
                <a:spcPct val="80000"/>
              </a:lnSpc>
              <a:buFontTx/>
              <a:buNone/>
            </a:pPr>
            <a:r>
              <a:rPr lang="en-US" altLang="en-US" sz="2400">
                <a:solidFill>
                  <a:schemeClr val="bg1"/>
                </a:solidFill>
              </a:rPr>
              <a:t>	 2 "Every branch in Me that </a:t>
            </a:r>
            <a:r>
              <a:rPr lang="en-US" altLang="en-US" sz="2400" u="sng">
                <a:solidFill>
                  <a:schemeClr val="bg1"/>
                </a:solidFill>
              </a:rPr>
              <a:t>does not bear fruit</a:t>
            </a:r>
            <a:r>
              <a:rPr lang="en-US" altLang="en-US" sz="2400">
                <a:solidFill>
                  <a:schemeClr val="bg1"/>
                </a:solidFill>
              </a:rPr>
              <a:t>, He takes away; and every branch that bears fruit, </a:t>
            </a:r>
            <a:r>
              <a:rPr lang="en-US" altLang="en-US" sz="2400" u="sng">
                <a:solidFill>
                  <a:schemeClr val="bg1"/>
                </a:solidFill>
              </a:rPr>
              <a:t>He prunes it</a:t>
            </a:r>
            <a:r>
              <a:rPr lang="en-US" altLang="en-US" sz="2400">
                <a:solidFill>
                  <a:schemeClr val="bg1"/>
                </a:solidFill>
              </a:rPr>
              <a:t> so that it may bear more fruit..  6 "If anyone does not abide in Me, he is </a:t>
            </a:r>
            <a:r>
              <a:rPr lang="en-US" altLang="en-US" sz="2400" u="sng">
                <a:solidFill>
                  <a:schemeClr val="bg1"/>
                </a:solidFill>
              </a:rPr>
              <a:t>thrown away as a branch and dries up; and they gather them, </a:t>
            </a:r>
            <a:r>
              <a:rPr lang="en-US" altLang="en-US" sz="2400">
                <a:solidFill>
                  <a:schemeClr val="bg1"/>
                </a:solidFill>
              </a:rPr>
              <a:t>and cast them into the fire and they are burned. </a:t>
            </a:r>
          </a:p>
          <a:p>
            <a:pPr lvl="1">
              <a:lnSpc>
                <a:spcPct val="80000"/>
              </a:lnSpc>
            </a:pPr>
            <a:r>
              <a:rPr lang="en-US" altLang="en-US" sz="2000" b="1">
                <a:solidFill>
                  <a:schemeClr val="bg1"/>
                </a:solidFill>
              </a:rPr>
              <a:t>Others blood can be put on our heads</a:t>
            </a:r>
            <a:r>
              <a:rPr lang="en-US" altLang="en-US" sz="2000">
                <a:solidFill>
                  <a:schemeClr val="bg1"/>
                </a:solidFill>
              </a:rPr>
              <a:t>!</a:t>
            </a:r>
          </a:p>
          <a:p>
            <a:pPr lvl="1">
              <a:lnSpc>
                <a:spcPct val="80000"/>
              </a:lnSpc>
            </a:pPr>
            <a:r>
              <a:rPr lang="en-US" altLang="en-US" sz="2000">
                <a:solidFill>
                  <a:schemeClr val="bg1"/>
                </a:solidFill>
              </a:rPr>
              <a:t>Acts 18:6 But when they resisted and blasphemed, he shook out his garments and said to them, "Your </a:t>
            </a:r>
            <a:r>
              <a:rPr lang="en-US" altLang="en-US" sz="2000" u="sng">
                <a:solidFill>
                  <a:schemeClr val="bg1"/>
                </a:solidFill>
              </a:rPr>
              <a:t>blood be on your own heads</a:t>
            </a:r>
            <a:r>
              <a:rPr lang="en-US" altLang="en-US" sz="2000">
                <a:solidFill>
                  <a:schemeClr val="bg1"/>
                </a:solidFill>
              </a:rPr>
              <a:t>! I am clean. From now on I will go to the Gentiles</a:t>
            </a:r>
          </a:p>
          <a:p>
            <a:pPr lvl="1">
              <a:lnSpc>
                <a:spcPct val="80000"/>
              </a:lnSpc>
            </a:pPr>
            <a:r>
              <a:rPr lang="en-US" altLang="en-US" sz="2000">
                <a:solidFill>
                  <a:schemeClr val="bg1"/>
                </a:solidFill>
              </a:rPr>
              <a:t>Acts 20: 26 "Therefore, I testify to you this day that </a:t>
            </a:r>
            <a:r>
              <a:rPr lang="en-US" altLang="en-US" sz="2000" u="sng">
                <a:solidFill>
                  <a:schemeClr val="bg1"/>
                </a:solidFill>
              </a:rPr>
              <a:t>I am innocent of the blood of all men. 27 "For I did not shrink from declaring to you the whole purpose of God.</a:t>
            </a:r>
          </a:p>
          <a:p>
            <a:pPr lvl="2">
              <a:lnSpc>
                <a:spcPct val="80000"/>
              </a:lnSpc>
              <a:buFontTx/>
              <a:buNone/>
            </a:pPr>
            <a:endParaRPr lang="en-US" altLang="en-US" sz="1800"/>
          </a:p>
          <a:p>
            <a:pPr lvl="2">
              <a:lnSpc>
                <a:spcPct val="80000"/>
              </a:lnSpc>
            </a:pPr>
            <a:endParaRPr lang="en-US" altLang="en-US" sz="1800"/>
          </a:p>
          <a:p>
            <a:pPr lvl="2">
              <a:lnSpc>
                <a:spcPct val="80000"/>
              </a:lnSpc>
            </a:pPr>
            <a:endParaRPr lang="en-US" altLang="en-US" sz="1800"/>
          </a:p>
        </p:txBody>
      </p:sp>
      <p:sp>
        <p:nvSpPr>
          <p:cNvPr id="63492"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solidFill>
                  <a:schemeClr val="bg1"/>
                </a:solidFill>
              </a:rPr>
              <a:t>KEY</a:t>
            </a:r>
          </a:p>
        </p:txBody>
      </p:sp>
      <p:sp>
        <p:nvSpPr>
          <p:cNvPr id="64515" name="Rectangle 3"/>
          <p:cNvSpPr>
            <a:spLocks noGrp="1" noChangeArrowheads="1"/>
          </p:cNvSpPr>
          <p:nvPr>
            <p:ph type="body" idx="1"/>
          </p:nvPr>
        </p:nvSpPr>
        <p:spPr/>
        <p:txBody>
          <a:bodyPr/>
          <a:lstStyle/>
          <a:p>
            <a:r>
              <a:rPr lang="en-US" altLang="en-US">
                <a:solidFill>
                  <a:schemeClr val="bg1"/>
                </a:solidFill>
              </a:rPr>
              <a:t>CALLED TO </a:t>
            </a:r>
            <a:r>
              <a:rPr lang="en-US" altLang="en-US" b="1">
                <a:solidFill>
                  <a:schemeClr val="bg1"/>
                </a:solidFill>
              </a:rPr>
              <a:t>FAITHFULNESS, NOT RESULTS!</a:t>
            </a:r>
            <a:r>
              <a:rPr lang="en-US" altLang="en-US">
                <a:solidFill>
                  <a:schemeClr val="bg1"/>
                </a:solidFill>
              </a:rPr>
              <a:t>  Rm 5:1, I Cor 3:6</a:t>
            </a:r>
          </a:p>
          <a:p>
            <a:r>
              <a:rPr lang="en-US" altLang="en-US">
                <a:solidFill>
                  <a:schemeClr val="bg1"/>
                </a:solidFill>
              </a:rPr>
              <a:t>Think of Noah!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p:txBody>
          <a:bodyPr/>
          <a:lstStyle/>
          <a:p>
            <a:r>
              <a:rPr lang="en-US" altLang="en-US">
                <a:solidFill>
                  <a:schemeClr val="bg1"/>
                </a:solidFill>
              </a:rPr>
              <a:t>Because of our love for others!  (Jas 5:20)</a:t>
            </a:r>
          </a:p>
          <a:p>
            <a:pPr lvl="1"/>
            <a:r>
              <a:rPr lang="en-US" altLang="en-US">
                <a:solidFill>
                  <a:schemeClr val="bg1"/>
                </a:solidFill>
              </a:rPr>
              <a:t> 20 let him know that he who turns a sinner from the error of his way will save his soul from death and will cover a multitude of sins.</a:t>
            </a:r>
          </a:p>
          <a:p>
            <a:pPr lvl="1"/>
            <a:r>
              <a:rPr lang="en-US" altLang="en-US">
                <a:solidFill>
                  <a:schemeClr val="bg1"/>
                </a:solidFill>
              </a:rPr>
              <a:t>What is the greatest gift you could give?</a:t>
            </a:r>
          </a:p>
          <a:p>
            <a:pPr lvl="1"/>
            <a:r>
              <a:rPr lang="en-US" altLang="en-US">
                <a:solidFill>
                  <a:schemeClr val="bg1"/>
                </a:solidFill>
              </a:rPr>
              <a:t>Would you share an antidote to a terminal illness? </a:t>
            </a:r>
          </a:p>
          <a:p>
            <a:pPr lvl="1">
              <a:buFontTx/>
              <a:buNone/>
            </a:pPr>
            <a:endParaRPr lang="en-US" altLang="en-US"/>
          </a:p>
          <a:p>
            <a:pPr lvl="1"/>
            <a:endParaRPr lang="en-US" altLang="en-US">
              <a:solidFill>
                <a:schemeClr val="bg1"/>
              </a:solidFill>
            </a:endParaRPr>
          </a:p>
        </p:txBody>
      </p:sp>
      <p:sp>
        <p:nvSpPr>
          <p:cNvPr id="65540" name="WordArt 4"/>
          <p:cNvSpPr>
            <a:spLocks noChangeArrowheads="1" noChangeShapeType="1" noTextEdit="1"/>
          </p:cNvSpPr>
          <p:nvPr/>
        </p:nvSpPr>
        <p:spPr bwMode="auto">
          <a:xfrm>
            <a:off x="685800" y="609600"/>
            <a:ext cx="7772400" cy="1143000"/>
          </a:xfrm>
          <a:prstGeom prst="rect">
            <a:avLst/>
          </a:prstGeom>
        </p:spPr>
        <p:txBody>
          <a:bodyPr wrap="none" fromWordArt="1">
            <a:prstTxWarp prst="textPlain">
              <a:avLst>
                <a:gd name="adj" fmla="val 50565"/>
              </a:avLst>
            </a:prstTxWarp>
          </a:bodyPr>
          <a:lstStyle/>
          <a:p>
            <a:r>
              <a:rPr lang="en-US" sz="3600" i="1" kern="10">
                <a:ln w="9525">
                  <a:solidFill>
                    <a:srgbClr val="000000"/>
                  </a:solidFill>
                  <a:round/>
                  <a:headEnd/>
                  <a:tailEnd/>
                </a:ln>
                <a:solidFill>
                  <a:srgbClr val="FFFFFF"/>
                </a:solidFill>
                <a:effectLst>
                  <a:outerShdw dist="71842" dir="8100000" algn="ctr" rotWithShape="0">
                    <a:schemeClr val="tx1">
                      <a:alpha val="80000"/>
                    </a:schemeClr>
                  </a:outerShdw>
                </a:effectLst>
                <a:latin typeface="Impact"/>
              </a:rPr>
              <a:t>REASONS WHY</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1362</TotalTime>
  <Words>696</Words>
  <Application>Microsoft Office PowerPoint</Application>
  <PresentationFormat>On-screen Show (4:3)</PresentationFormat>
  <Paragraphs>85</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Times New Roman</vt:lpstr>
      <vt:lpstr>Arial Black</vt:lpstr>
      <vt:lpstr>Arial</vt:lpstr>
      <vt:lpstr>Tahoma</vt:lpstr>
      <vt:lpstr>Impact</vt:lpstr>
      <vt:lpstr>Wingdings</vt:lpstr>
      <vt:lpstr>Comic Sans MS</vt:lpstr>
      <vt:lpstr>Default Design</vt:lpstr>
      <vt:lpstr>Preach THE GOSPEL</vt:lpstr>
      <vt:lpstr> THE GREATEST NEED</vt:lpstr>
      <vt:lpstr>PowerPoint Presentation</vt:lpstr>
      <vt:lpstr>PowerPoint Presentation</vt:lpstr>
      <vt:lpstr>PowerPoint Presentation</vt:lpstr>
      <vt:lpstr>PowerPoint Presentation</vt:lpstr>
      <vt:lpstr>PowerPoint Presentation</vt:lpstr>
      <vt:lpstr>KEY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Get Them Talking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Banning</dc:creator>
  <cp:lastModifiedBy>Test Account</cp:lastModifiedBy>
  <cp:revision>61</cp:revision>
  <dcterms:created xsi:type="dcterms:W3CDTF">2003-03-22T16:10:03Z</dcterms:created>
  <dcterms:modified xsi:type="dcterms:W3CDTF">2014-08-06T00:29:13Z</dcterms:modified>
</cp:coreProperties>
</file>